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15"/>
  </p:notesMasterIdLst>
  <p:handoutMasterIdLst>
    <p:handoutMasterId r:id="rId16"/>
  </p:handoutMasterIdLst>
  <p:sldIdLst>
    <p:sldId id="440" r:id="rId2"/>
    <p:sldId id="468" r:id="rId3"/>
    <p:sldId id="469" r:id="rId4"/>
    <p:sldId id="470" r:id="rId5"/>
    <p:sldId id="474" r:id="rId6"/>
    <p:sldId id="473" r:id="rId7"/>
    <p:sldId id="475" r:id="rId8"/>
    <p:sldId id="464" r:id="rId9"/>
    <p:sldId id="459" r:id="rId10"/>
    <p:sldId id="460" r:id="rId11"/>
    <p:sldId id="461" r:id="rId12"/>
    <p:sldId id="465" r:id="rId13"/>
    <p:sldId id="466" r:id="rId14"/>
  </p:sldIdLst>
  <p:sldSz cx="9144000" cy="6858000" type="screen4x3"/>
  <p:notesSz cx="6735763" cy="9866313"/>
  <p:defaultTextStyle>
    <a:defPPr>
      <a:defRPr lang="ja-JP"/>
    </a:defPPr>
    <a:lvl1pPr algn="l" rtl="0" eaLnBrk="0" fontAlgn="base" hangingPunct="0">
      <a:spcBef>
        <a:spcPct val="0"/>
      </a:spcBef>
      <a:spcAft>
        <a:spcPct val="0"/>
      </a:spcAft>
      <a:defRPr kumimoji="1" sz="1400" kern="1200">
        <a:solidFill>
          <a:srgbClr val="58595B"/>
        </a:solidFill>
        <a:latin typeface="Arial" charset="0"/>
        <a:ea typeface="ＭＳ Ｐゴシック" pitchFamily="50" charset="-128"/>
        <a:cs typeface="+mn-cs"/>
      </a:defRPr>
    </a:lvl1pPr>
    <a:lvl2pPr marL="457200" algn="l" rtl="0" eaLnBrk="0" fontAlgn="base" hangingPunct="0">
      <a:spcBef>
        <a:spcPct val="0"/>
      </a:spcBef>
      <a:spcAft>
        <a:spcPct val="0"/>
      </a:spcAft>
      <a:defRPr kumimoji="1" sz="1400" kern="1200">
        <a:solidFill>
          <a:srgbClr val="58595B"/>
        </a:solidFill>
        <a:latin typeface="Arial" charset="0"/>
        <a:ea typeface="ＭＳ Ｐゴシック" pitchFamily="50" charset="-128"/>
        <a:cs typeface="+mn-cs"/>
      </a:defRPr>
    </a:lvl2pPr>
    <a:lvl3pPr marL="914400" algn="l" rtl="0" eaLnBrk="0" fontAlgn="base" hangingPunct="0">
      <a:spcBef>
        <a:spcPct val="0"/>
      </a:spcBef>
      <a:spcAft>
        <a:spcPct val="0"/>
      </a:spcAft>
      <a:defRPr kumimoji="1" sz="1400" kern="1200">
        <a:solidFill>
          <a:srgbClr val="58595B"/>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sz="1400" kern="1200">
        <a:solidFill>
          <a:srgbClr val="58595B"/>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sz="1400" kern="1200">
        <a:solidFill>
          <a:srgbClr val="58595B"/>
        </a:solidFill>
        <a:latin typeface="Arial" charset="0"/>
        <a:ea typeface="ＭＳ Ｐゴシック" pitchFamily="50" charset="-128"/>
        <a:cs typeface="+mn-cs"/>
      </a:defRPr>
    </a:lvl5pPr>
    <a:lvl6pPr marL="2286000" algn="l" defTabSz="914400" rtl="0" eaLnBrk="1" latinLnBrk="0" hangingPunct="1">
      <a:defRPr kumimoji="1" sz="1400" kern="1200">
        <a:solidFill>
          <a:srgbClr val="58595B"/>
        </a:solidFill>
        <a:latin typeface="Arial" charset="0"/>
        <a:ea typeface="ＭＳ Ｐゴシック" pitchFamily="50" charset="-128"/>
        <a:cs typeface="+mn-cs"/>
      </a:defRPr>
    </a:lvl6pPr>
    <a:lvl7pPr marL="2743200" algn="l" defTabSz="914400" rtl="0" eaLnBrk="1" latinLnBrk="0" hangingPunct="1">
      <a:defRPr kumimoji="1" sz="1400" kern="1200">
        <a:solidFill>
          <a:srgbClr val="58595B"/>
        </a:solidFill>
        <a:latin typeface="Arial" charset="0"/>
        <a:ea typeface="ＭＳ Ｐゴシック" pitchFamily="50" charset="-128"/>
        <a:cs typeface="+mn-cs"/>
      </a:defRPr>
    </a:lvl7pPr>
    <a:lvl8pPr marL="3200400" algn="l" defTabSz="914400" rtl="0" eaLnBrk="1" latinLnBrk="0" hangingPunct="1">
      <a:defRPr kumimoji="1" sz="1400" kern="1200">
        <a:solidFill>
          <a:srgbClr val="58595B"/>
        </a:solidFill>
        <a:latin typeface="Arial" charset="0"/>
        <a:ea typeface="ＭＳ Ｐゴシック" pitchFamily="50" charset="-128"/>
        <a:cs typeface="+mn-cs"/>
      </a:defRPr>
    </a:lvl8pPr>
    <a:lvl9pPr marL="3657600" algn="l" defTabSz="914400" rtl="0" eaLnBrk="1" latinLnBrk="0" hangingPunct="1">
      <a:defRPr kumimoji="1" sz="1400" kern="1200">
        <a:solidFill>
          <a:srgbClr val="58595B"/>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19027"/>
    <a:srgbClr val="6DD5FF"/>
    <a:srgbClr val="00649D"/>
    <a:srgbClr val="329909"/>
    <a:srgbClr val="069C0D"/>
    <a:srgbClr val="00A249"/>
    <a:srgbClr val="7CB7EC"/>
    <a:srgbClr val="E8B3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7" autoAdjust="0"/>
    <p:restoredTop sz="99117" autoAdjust="0"/>
  </p:normalViewPr>
  <p:slideViewPr>
    <p:cSldViewPr>
      <p:cViewPr varScale="1">
        <p:scale>
          <a:sx n="76" d="100"/>
          <a:sy n="76" d="100"/>
        </p:scale>
        <p:origin x="15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p:cViewPr varScale="1">
        <p:scale>
          <a:sx n="57" d="100"/>
          <a:sy n="57" d="100"/>
        </p:scale>
        <p:origin x="-3331" y="-8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kumimoji="1" sz="1200">
                <a:solidFill>
                  <a:schemeClr val="tx1"/>
                </a:solidFill>
                <a:latin typeface="Arial" charset="0"/>
                <a:ea typeface="ＭＳ Ｐゴシック" charset="0"/>
                <a:cs typeface="ＭＳ Ｐゴシック" charset="0"/>
              </a:defRPr>
            </a:lvl1pPr>
          </a:lstStyle>
          <a:p>
            <a:pPr>
              <a:defRPr/>
            </a:pPr>
            <a:endParaRPr lang="en-US" altLang="ja-JP"/>
          </a:p>
        </p:txBody>
      </p:sp>
      <p:sp>
        <p:nvSpPr>
          <p:cNvPr id="128003" name="Rectangle 3"/>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kumimoji="1" sz="1200">
                <a:solidFill>
                  <a:schemeClr val="tx1"/>
                </a:solidFill>
                <a:latin typeface="Arial" charset="0"/>
                <a:ea typeface="ＭＳ Ｐゴシック" pitchFamily="50" charset="-128"/>
              </a:defRPr>
            </a:lvl1pPr>
          </a:lstStyle>
          <a:p>
            <a:pPr>
              <a:defRPr/>
            </a:pPr>
            <a:fld id="{4383DE41-B74E-45AD-B836-FE812482FC77}" type="datetime1">
              <a:rPr lang="ja-JP" altLang="en-US"/>
              <a:pPr>
                <a:defRPr/>
              </a:pPr>
              <a:t>2015/9/18</a:t>
            </a:fld>
            <a:endParaRPr lang="en-US" altLang="ja-JP"/>
          </a:p>
        </p:txBody>
      </p:sp>
      <p:sp>
        <p:nvSpPr>
          <p:cNvPr id="128004" name="Rectangle 4"/>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kumimoji="1" sz="1200">
                <a:solidFill>
                  <a:schemeClr val="tx1"/>
                </a:solidFill>
                <a:latin typeface="Arial" charset="0"/>
                <a:ea typeface="ＭＳ Ｐゴシック" charset="0"/>
                <a:cs typeface="ＭＳ Ｐゴシック" charset="0"/>
              </a:defRPr>
            </a:lvl1pPr>
          </a:lstStyle>
          <a:p>
            <a:pPr>
              <a:defRPr/>
            </a:pPr>
            <a:endParaRPr lang="en-US" altLang="ja-JP"/>
          </a:p>
        </p:txBody>
      </p:sp>
      <p:sp>
        <p:nvSpPr>
          <p:cNvPr id="128005"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5111DA1D-1007-4714-89F8-C363FEAA450C}" type="slidenum">
              <a:rPr lang="ja-JP" altLang="en-US"/>
              <a:pPr/>
              <a:t>‹#›</a:t>
            </a:fld>
            <a:endParaRPr lang="en-US" altLang="ja-JP"/>
          </a:p>
        </p:txBody>
      </p:sp>
    </p:spTree>
    <p:extLst>
      <p:ext uri="{BB962C8B-B14F-4D97-AF65-F5344CB8AC3E}">
        <p14:creationId xmlns:p14="http://schemas.microsoft.com/office/powerpoint/2010/main" val="2480751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solidFill>
                  <a:schemeClr val="tx1"/>
                </a:solidFill>
                <a:latin typeface="Arial" charset="0"/>
                <a:ea typeface="ＭＳ Ｐゴシック" charset="0"/>
                <a:cs typeface="ＭＳ Ｐゴシック" charset="0"/>
              </a:defRPr>
            </a:lvl1pPr>
          </a:lstStyle>
          <a:p>
            <a:pPr>
              <a:defRPr/>
            </a:pPr>
            <a:endParaRPr lang="en-US" altLang="ja-JP"/>
          </a:p>
        </p:txBody>
      </p:sp>
      <p:sp>
        <p:nvSpPr>
          <p:cNvPr id="8397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solidFill>
                  <a:schemeClr val="tx1"/>
                </a:solidFill>
                <a:latin typeface="Arial" charset="0"/>
                <a:ea typeface="ＭＳ Ｐゴシック" pitchFamily="50" charset="-128"/>
              </a:defRPr>
            </a:lvl1pPr>
          </a:lstStyle>
          <a:p>
            <a:pPr>
              <a:defRPr/>
            </a:pPr>
            <a:fld id="{C19EDF23-8F10-4D35-B347-8D4F2436BD86}" type="datetime1">
              <a:rPr lang="en-US" altLang="ja-JP"/>
              <a:pPr>
                <a:defRPr/>
              </a:pPr>
              <a:t>9/18/2015</a:t>
            </a:fld>
            <a:endParaRPr lang="en-US" altLang="ja-JP"/>
          </a:p>
        </p:txBody>
      </p:sp>
      <p:sp>
        <p:nvSpPr>
          <p:cNvPr id="4608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397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solidFill>
                  <a:schemeClr val="tx1"/>
                </a:solidFill>
                <a:latin typeface="Arial" charset="0"/>
                <a:ea typeface="ＭＳ Ｐゴシック" charset="0"/>
                <a:cs typeface="ＭＳ Ｐゴシック" charset="0"/>
              </a:defRPr>
            </a:lvl1pPr>
          </a:lstStyle>
          <a:p>
            <a:pPr>
              <a:defRPr/>
            </a:pPr>
            <a:endParaRPr lang="en-US" altLang="ja-JP"/>
          </a:p>
        </p:txBody>
      </p:sp>
      <p:sp>
        <p:nvSpPr>
          <p:cNvPr id="8397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6B50A209-7624-46B6-ADC9-A01102F3E827}" type="slidenum">
              <a:rPr lang="en-US" altLang="ja-JP"/>
              <a:pPr/>
              <a:t>‹#›</a:t>
            </a:fld>
            <a:endParaRPr lang="en-US" altLang="ja-JP"/>
          </a:p>
        </p:txBody>
      </p:sp>
    </p:spTree>
    <p:extLst>
      <p:ext uri="{BB962C8B-B14F-4D97-AF65-F5344CB8AC3E}">
        <p14:creationId xmlns:p14="http://schemas.microsoft.com/office/powerpoint/2010/main" val="3255142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 descr="01_QCVM_pres_template"/>
          <p:cNvPicPr>
            <a:picLocks noChangeAspect="1" noChangeArrowheads="1"/>
          </p:cNvPicPr>
          <p:nvPr userDrawn="1"/>
        </p:nvPicPr>
        <p:blipFill>
          <a:blip r:embed="rId2" cstate="print"/>
          <a:srcRect/>
          <a:stretch>
            <a:fillRect/>
          </a:stretch>
        </p:blipFill>
        <p:spPr bwMode="auto">
          <a:xfrm>
            <a:off x="2232025" y="0"/>
            <a:ext cx="6911975" cy="6886575"/>
          </a:xfrm>
          <a:prstGeom prst="rect">
            <a:avLst/>
          </a:prstGeom>
          <a:noFill/>
          <a:ln w="9525">
            <a:noFill/>
            <a:miter lim="800000"/>
            <a:headEnd/>
            <a:tailEnd/>
          </a:ln>
        </p:spPr>
      </p:pic>
      <p:pic>
        <p:nvPicPr>
          <p:cNvPr id="3" name="Picture 7" descr="IBM"/>
          <p:cNvPicPr>
            <a:picLocks noChangeAspect="1" noChangeArrowheads="1"/>
          </p:cNvPicPr>
          <p:nvPr userDrawn="1"/>
        </p:nvPicPr>
        <p:blipFill>
          <a:blip r:embed="rId3" cstate="print"/>
          <a:srcRect/>
          <a:stretch>
            <a:fillRect/>
          </a:stretch>
        </p:blipFill>
        <p:spPr bwMode="auto">
          <a:xfrm>
            <a:off x="8410575" y="98425"/>
            <a:ext cx="676275" cy="257175"/>
          </a:xfrm>
          <a:prstGeom prst="rect">
            <a:avLst/>
          </a:prstGeom>
          <a:noFill/>
          <a:ln w="9525">
            <a:noFill/>
            <a:miter lim="800000"/>
            <a:headEnd/>
            <a:tailEnd/>
          </a:ln>
        </p:spPr>
      </p:pic>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sldNum" sz="quarter" idx="10"/>
          </p:nvPr>
        </p:nvSpPr>
        <p:spPr>
          <a:ln/>
        </p:spPr>
        <p:txBody>
          <a:bodyPr/>
          <a:lstStyle>
            <a:lvl1pPr>
              <a:defRPr/>
            </a:lvl1pPr>
          </a:lstStyle>
          <a:p>
            <a:fld id="{ECB3BFC4-F833-4F70-8918-88DC65F34631}" type="slidenum">
              <a:rPr lang="ja-JP" altLang="en-GB"/>
              <a:pPr/>
              <a:t>‹#›</a:t>
            </a:fld>
            <a:endParaRPr lang="en-GB" altLang="ja-JP"/>
          </a:p>
        </p:txBody>
      </p:sp>
      <p:sp>
        <p:nvSpPr>
          <p:cNvPr id="5"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a:p>
            <a:pPr>
              <a:defRPr/>
            </a:pPr>
            <a:endParaRPr lang="en-GB"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77788"/>
            <a:ext cx="2193925" cy="6210300"/>
          </a:xfrm>
        </p:spPr>
        <p:txBody>
          <a:bodyPr vert="eaVert"/>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a:xfrm>
            <a:off x="158750" y="77788"/>
            <a:ext cx="6432550" cy="6210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sldNum" sz="quarter" idx="10"/>
          </p:nvPr>
        </p:nvSpPr>
        <p:spPr>
          <a:ln/>
        </p:spPr>
        <p:txBody>
          <a:bodyPr/>
          <a:lstStyle>
            <a:lvl1pPr>
              <a:defRPr/>
            </a:lvl1pPr>
          </a:lstStyle>
          <a:p>
            <a:fld id="{4036CC69-F085-4D70-BD63-0BABC9C49524}" type="slidenum">
              <a:rPr lang="ja-JP" altLang="en-GB"/>
              <a:pPr/>
              <a:t>‹#›</a:t>
            </a:fld>
            <a:endParaRPr lang="en-GB" altLang="ja-JP"/>
          </a:p>
        </p:txBody>
      </p:sp>
      <p:sp>
        <p:nvSpPr>
          <p:cNvPr id="5"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a:p>
            <a:pPr>
              <a:defRPr/>
            </a:pPr>
            <a:endParaRPr lang="en-GB" altLang="ja-JP"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lvl1pPr>
              <a:defRPr sz="1800"/>
            </a:lvl1pPr>
            <a:lvl2pPr>
              <a:defRPr sz="1600"/>
            </a:lvl2pPr>
            <a:lvl3pPr>
              <a:defRPr sz="1400"/>
            </a:lvl3pPr>
            <a:lvl4pPr>
              <a:defRPr sz="2000"/>
            </a:lvl4pPr>
            <a:lvl5pPr>
              <a:defRPr sz="20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11"/>
          <p:cNvSpPr>
            <a:spLocks noGrp="1" noChangeArrowheads="1"/>
          </p:cNvSpPr>
          <p:nvPr>
            <p:ph type="sldNum" sz="quarter" idx="10"/>
          </p:nvPr>
        </p:nvSpPr>
        <p:spPr>
          <a:ln/>
        </p:spPr>
        <p:txBody>
          <a:bodyPr/>
          <a:lstStyle>
            <a:lvl1pPr>
              <a:defRPr/>
            </a:lvl1pPr>
          </a:lstStyle>
          <a:p>
            <a:fld id="{CC51BD14-EBD2-4DF9-B668-3593ED63B372}" type="slidenum">
              <a:rPr lang="ja-JP" altLang="en-GB"/>
              <a:pPr/>
              <a:t>‹#›</a:t>
            </a:fld>
            <a:endParaRPr lang="en-GB" altLang="ja-JP"/>
          </a:p>
        </p:txBody>
      </p:sp>
      <p:sp>
        <p:nvSpPr>
          <p:cNvPr id="5"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sldNum" sz="quarter" idx="10"/>
          </p:nvPr>
        </p:nvSpPr>
        <p:spPr>
          <a:ln/>
        </p:spPr>
        <p:txBody>
          <a:bodyPr/>
          <a:lstStyle>
            <a:lvl1pPr>
              <a:defRPr/>
            </a:lvl1pPr>
          </a:lstStyle>
          <a:p>
            <a:fld id="{8225ADEB-FFD5-4870-B066-55DA14D854F3}" type="slidenum">
              <a:rPr lang="ja-JP" altLang="en-GB"/>
              <a:pPr/>
              <a:t>‹#›</a:t>
            </a:fld>
            <a:endParaRPr lang="en-GB"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GB"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250825" y="1624013"/>
            <a:ext cx="426720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624013"/>
            <a:ext cx="426720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sldNum" sz="quarter" idx="10"/>
          </p:nvPr>
        </p:nvSpPr>
        <p:spPr>
          <a:ln/>
        </p:spPr>
        <p:txBody>
          <a:bodyPr/>
          <a:lstStyle>
            <a:lvl1pPr>
              <a:defRPr/>
            </a:lvl1pPr>
          </a:lstStyle>
          <a:p>
            <a:fld id="{568A42F1-2247-4AC5-A82F-FC48142A5F1C}" type="slidenum">
              <a:rPr lang="ja-JP" altLang="en-GB"/>
              <a:pPr/>
              <a:t>‹#›</a:t>
            </a:fld>
            <a:endParaRPr lang="en-GB" altLang="ja-JP"/>
          </a:p>
        </p:txBody>
      </p:sp>
      <p:sp>
        <p:nvSpPr>
          <p:cNvPr id="6"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sldNum" sz="quarter" idx="10"/>
          </p:nvPr>
        </p:nvSpPr>
        <p:spPr>
          <a:ln/>
        </p:spPr>
        <p:txBody>
          <a:bodyPr/>
          <a:lstStyle>
            <a:lvl1pPr>
              <a:defRPr/>
            </a:lvl1pPr>
          </a:lstStyle>
          <a:p>
            <a:fld id="{E370880B-2709-4063-81BB-DC6843ECC8E2}" type="slidenum">
              <a:rPr lang="ja-JP" altLang="en-GB"/>
              <a:pPr/>
              <a:t>‹#›</a:t>
            </a:fld>
            <a:endParaRPr lang="en-GB" altLang="ja-JP"/>
          </a:p>
        </p:txBody>
      </p:sp>
      <p:sp>
        <p:nvSpPr>
          <p:cNvPr id="8"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sldNum" sz="quarter" idx="10"/>
          </p:nvPr>
        </p:nvSpPr>
        <p:spPr>
          <a:ln/>
        </p:spPr>
        <p:txBody>
          <a:bodyPr/>
          <a:lstStyle>
            <a:lvl1pPr>
              <a:defRPr/>
            </a:lvl1pPr>
          </a:lstStyle>
          <a:p>
            <a:fld id="{15FEE72B-98DD-4186-BA73-76E864C10D29}" type="slidenum">
              <a:rPr lang="ja-JP" altLang="en-GB"/>
              <a:pPr/>
              <a:t>‹#›</a:t>
            </a:fld>
            <a:endParaRPr lang="en-GB" altLang="ja-JP"/>
          </a:p>
        </p:txBody>
      </p:sp>
      <p:sp>
        <p:nvSpPr>
          <p:cNvPr id="4"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D25459D1-549C-468B-A094-14003E26E3FA}" type="slidenum">
              <a:rPr lang="ja-JP" altLang="en-GB"/>
              <a:pPr/>
              <a:t>‹#›</a:t>
            </a:fld>
            <a:endParaRPr lang="en-GB" altLang="ja-JP"/>
          </a:p>
        </p:txBody>
      </p:sp>
      <p:sp>
        <p:nvSpPr>
          <p:cNvPr id="3"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a:p>
            <a:pPr>
              <a:defRPr/>
            </a:pPr>
            <a:endParaRPr lang="en-GB"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sldNum" sz="quarter" idx="10"/>
          </p:nvPr>
        </p:nvSpPr>
        <p:spPr>
          <a:ln/>
        </p:spPr>
        <p:txBody>
          <a:bodyPr/>
          <a:lstStyle>
            <a:lvl1pPr>
              <a:defRPr/>
            </a:lvl1pPr>
          </a:lstStyle>
          <a:p>
            <a:fld id="{7932985E-0EE7-4047-987C-CB41158481D1}" type="slidenum">
              <a:rPr lang="ja-JP" altLang="en-GB"/>
              <a:pPr/>
              <a:t>‹#›</a:t>
            </a:fld>
            <a:endParaRPr lang="en-GB" altLang="ja-JP"/>
          </a:p>
        </p:txBody>
      </p:sp>
      <p:sp>
        <p:nvSpPr>
          <p:cNvPr id="6"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a:p>
            <a:pPr>
              <a:defRPr/>
            </a:pPr>
            <a:endParaRPr lang="en-GB"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sldNum" sz="quarter" idx="10"/>
          </p:nvPr>
        </p:nvSpPr>
        <p:spPr>
          <a:ln/>
        </p:spPr>
        <p:txBody>
          <a:bodyPr/>
          <a:lstStyle>
            <a:lvl1pPr>
              <a:defRPr/>
            </a:lvl1pPr>
          </a:lstStyle>
          <a:p>
            <a:fld id="{530DCF5E-D8C3-4CD5-890C-2934335B0A04}" type="slidenum">
              <a:rPr lang="ja-JP" altLang="en-GB"/>
              <a:pPr/>
              <a:t>‹#›</a:t>
            </a:fld>
            <a:endParaRPr lang="en-GB" altLang="ja-JP"/>
          </a:p>
        </p:txBody>
      </p:sp>
      <p:sp>
        <p:nvSpPr>
          <p:cNvPr id="6" name="Rectangle 12"/>
          <p:cNvSpPr>
            <a:spLocks noGrp="1" noChangeArrowheads="1"/>
          </p:cNvSpPr>
          <p:nvPr>
            <p:ph type="ftr" sz="quarter" idx="11"/>
          </p:nvPr>
        </p:nvSpPr>
        <p:spPr>
          <a:ln/>
        </p:spPr>
        <p:txBody>
          <a:bodyPr/>
          <a:lstStyle>
            <a:lvl1pPr>
              <a:defRPr/>
            </a:lvl1pPr>
          </a:lstStyle>
          <a:p>
            <a:pPr>
              <a:defRPr/>
            </a:pPr>
            <a:r>
              <a:rPr lang="en-GB" altLang="ja-JP" dirty="0" smtClean="0"/>
              <a:t>IBM Confidential</a:t>
            </a:r>
          </a:p>
          <a:p>
            <a:pPr>
              <a:defRPr/>
            </a:pPr>
            <a:endParaRPr lang="en-GB"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second_level"/>
          <p:cNvPicPr>
            <a:picLocks noChangeAspect="1" noChangeArrowheads="1"/>
          </p:cNvPicPr>
          <p:nvPr/>
        </p:nvPicPr>
        <p:blipFill>
          <a:blip r:embed="rId13" cstate="print"/>
          <a:srcRect/>
          <a:stretch>
            <a:fillRect/>
          </a:stretch>
        </p:blipFill>
        <p:spPr bwMode="auto">
          <a:xfrm>
            <a:off x="0" y="0"/>
            <a:ext cx="9144000" cy="836613"/>
          </a:xfrm>
          <a:prstGeom prst="rect">
            <a:avLst/>
          </a:prstGeom>
          <a:noFill/>
          <a:ln w="9525">
            <a:noFill/>
            <a:miter lim="800000"/>
            <a:headEnd/>
            <a:tailEnd/>
          </a:ln>
        </p:spPr>
      </p:pic>
      <p:sp>
        <p:nvSpPr>
          <p:cNvPr id="1027" name="Rectangle 4"/>
          <p:cNvSpPr>
            <a:spLocks noGrp="1" noChangeArrowheads="1"/>
          </p:cNvSpPr>
          <p:nvPr>
            <p:ph type="body" idx="1"/>
          </p:nvPr>
        </p:nvSpPr>
        <p:spPr bwMode="auto">
          <a:xfrm>
            <a:off x="250825" y="1624013"/>
            <a:ext cx="8686800" cy="466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ja-JP" smtClean="0"/>
              <a:t>Click to edit Master text styles</a:t>
            </a:r>
          </a:p>
          <a:p>
            <a:pPr lvl="1"/>
            <a:r>
              <a:rPr lang="en-GB" altLang="ja-JP" smtClean="0"/>
              <a:t>Second level</a:t>
            </a:r>
          </a:p>
          <a:p>
            <a:pPr lvl="2"/>
            <a:r>
              <a:rPr lang="en-GB" altLang="ja-JP" smtClean="0"/>
              <a:t>Third level</a:t>
            </a:r>
          </a:p>
        </p:txBody>
      </p:sp>
      <p:sp>
        <p:nvSpPr>
          <p:cNvPr id="1028" name="Rectangle 8"/>
          <p:cNvSpPr>
            <a:spLocks noGrp="1" noChangeArrowheads="1"/>
          </p:cNvSpPr>
          <p:nvPr>
            <p:ph type="title"/>
          </p:nvPr>
        </p:nvSpPr>
        <p:spPr bwMode="auto">
          <a:xfrm>
            <a:off x="158750" y="77788"/>
            <a:ext cx="8686800" cy="698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タイトルの書式設定</a:t>
            </a:r>
            <a:endParaRPr lang="en-GB" altLang="ja-JP" smtClean="0"/>
          </a:p>
        </p:txBody>
      </p:sp>
      <p:pic>
        <p:nvPicPr>
          <p:cNvPr id="1029" name="Picture 9" descr="IBM"/>
          <p:cNvPicPr>
            <a:picLocks noChangeAspect="1" noChangeArrowheads="1"/>
          </p:cNvPicPr>
          <p:nvPr/>
        </p:nvPicPr>
        <p:blipFill>
          <a:blip r:embed="rId14" cstate="print"/>
          <a:srcRect/>
          <a:stretch>
            <a:fillRect/>
          </a:stretch>
        </p:blipFill>
        <p:spPr bwMode="auto">
          <a:xfrm>
            <a:off x="8355013" y="169863"/>
            <a:ext cx="676275" cy="257175"/>
          </a:xfrm>
          <a:prstGeom prst="rect">
            <a:avLst/>
          </a:prstGeom>
          <a:noFill/>
          <a:ln w="9525">
            <a:noFill/>
            <a:miter lim="800000"/>
            <a:headEnd/>
            <a:tailEnd/>
          </a:ln>
        </p:spPr>
      </p:pic>
      <p:sp>
        <p:nvSpPr>
          <p:cNvPr id="1030" name="Rectangle 6"/>
          <p:cNvSpPr>
            <a:spLocks noChangeArrowheads="1"/>
          </p:cNvSpPr>
          <p:nvPr/>
        </p:nvSpPr>
        <p:spPr bwMode="black">
          <a:xfrm>
            <a:off x="7772400" y="6669088"/>
            <a:ext cx="1371600" cy="184150"/>
          </a:xfrm>
          <a:prstGeom prst="rect">
            <a:avLst/>
          </a:prstGeom>
          <a:noFill/>
          <a:ln w="9525">
            <a:noFill/>
            <a:miter lim="800000"/>
            <a:headEnd/>
            <a:tailEnd/>
          </a:ln>
        </p:spPr>
        <p:txBody>
          <a:bodyPr lIns="92075" tIns="46038" rIns="92075" bIns="46038"/>
          <a:lstStyle/>
          <a:p>
            <a:pPr algn="r" eaLnBrk="1" hangingPunct="1"/>
            <a:r>
              <a:rPr kumimoji="0" lang="en-US" altLang="ja-JP" sz="800">
                <a:solidFill>
                  <a:schemeClr val="tx1"/>
                </a:solidFill>
              </a:rPr>
              <a:t>© 2014 IBM Corporation</a:t>
            </a:r>
            <a:endParaRPr kumimoji="0" lang="en-US" altLang="ja-JP" sz="1800">
              <a:solidFill>
                <a:schemeClr val="tx1"/>
              </a:solidFill>
            </a:endParaRPr>
          </a:p>
        </p:txBody>
      </p:sp>
      <p:sp>
        <p:nvSpPr>
          <p:cNvPr id="121867" name="Rectangle 11"/>
          <p:cNvSpPr>
            <a:spLocks noGrp="1" noChangeArrowheads="1"/>
          </p:cNvSpPr>
          <p:nvPr>
            <p:ph type="sldNum" sz="quarter" idx="4"/>
          </p:nvPr>
        </p:nvSpPr>
        <p:spPr bwMode="black">
          <a:xfrm>
            <a:off x="0" y="6673850"/>
            <a:ext cx="366713" cy="1841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075" tIns="46038" rIns="92075" bIns="46038" numCol="1" anchor="t" anchorCtr="0" compatLnSpc="1">
            <a:prstTxWarp prst="textNoShape">
              <a:avLst/>
            </a:prstTxWarp>
          </a:bodyPr>
          <a:lstStyle>
            <a:lvl1pPr eaLnBrk="1" hangingPunct="1">
              <a:defRPr kumimoji="0" sz="800">
                <a:solidFill>
                  <a:schemeClr val="tx1"/>
                </a:solidFill>
                <a:cs typeface="Arial" charset="0"/>
              </a:defRPr>
            </a:lvl1pPr>
          </a:lstStyle>
          <a:p>
            <a:fld id="{6844C57B-7BC9-484F-8380-F3AD8044A981}" type="slidenum">
              <a:rPr lang="ja-JP" altLang="en-GB"/>
              <a:pPr/>
              <a:t>‹#›</a:t>
            </a:fld>
            <a:endParaRPr lang="en-GB" altLang="ja-JP"/>
          </a:p>
        </p:txBody>
      </p:sp>
      <p:sp>
        <p:nvSpPr>
          <p:cNvPr id="121868" name="Rectangle 12"/>
          <p:cNvSpPr>
            <a:spLocks noGrp="1" noChangeArrowheads="1"/>
          </p:cNvSpPr>
          <p:nvPr>
            <p:ph type="ftr" sz="quarter" idx="3"/>
          </p:nvPr>
        </p:nvSpPr>
        <p:spPr bwMode="auto">
          <a:xfrm>
            <a:off x="1479550" y="6525344"/>
            <a:ext cx="5943600" cy="327894"/>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075" tIns="46038" rIns="92075" bIns="46038" numCol="1" anchor="t" anchorCtr="0" compatLnSpc="1">
            <a:prstTxWarp prst="textNoShape">
              <a:avLst/>
            </a:prstTxWarp>
          </a:bodyPr>
          <a:lstStyle>
            <a:lvl1pPr algn="ctr" eaLnBrk="1" hangingPunct="1">
              <a:defRPr kumimoji="0" sz="1600">
                <a:solidFill>
                  <a:schemeClr val="tx1"/>
                </a:solidFill>
                <a:latin typeface="Arial" charset="0"/>
                <a:ea typeface="ＭＳ Ｐゴシック" charset="0"/>
                <a:cs typeface="Arial" charset="0"/>
              </a:defRPr>
            </a:lvl1pPr>
          </a:lstStyle>
          <a:p>
            <a:pPr>
              <a:defRPr/>
            </a:pPr>
            <a:r>
              <a:rPr lang="en-GB" altLang="ja-JP" dirty="0" smtClean="0"/>
              <a:t>IBM Confidential</a:t>
            </a:r>
            <a:endParaRPr lang="en-GB" altLang="ja-JP" dirty="0"/>
          </a:p>
        </p:txBody>
      </p:sp>
    </p:spTree>
  </p:cSld>
  <p:clrMap bg1="lt1" tx1="dk1" bg2="lt2" tx2="dk2" accent1="accent1" accent2="accent2" accent3="accent3" accent4="accent4" accent5="accent5" accent6="accent6" hlink="hlink" folHlink="folHlink"/>
  <p:sldLayoutIdLst>
    <p:sldLayoutId id="2147484177"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kumimoji="1" sz="2400">
          <a:solidFill>
            <a:srgbClr val="00649D"/>
          </a:solidFill>
          <a:latin typeface="メイリオ" pitchFamily="50" charset="-128"/>
          <a:ea typeface="メイリオ" pitchFamily="50" charset="-128"/>
          <a:cs typeface="メイリオ" pitchFamily="50" charset="-128"/>
        </a:defRPr>
      </a:lvl1pPr>
      <a:lvl2pPr algn="l" rtl="0" eaLnBrk="0" fontAlgn="base" hangingPunct="0">
        <a:lnSpc>
          <a:spcPct val="90000"/>
        </a:lnSpc>
        <a:spcBef>
          <a:spcPct val="0"/>
        </a:spcBef>
        <a:spcAft>
          <a:spcPct val="0"/>
        </a:spcAft>
        <a:defRPr kumimoji="1" sz="2400">
          <a:solidFill>
            <a:srgbClr val="00649D"/>
          </a:solidFill>
          <a:latin typeface="メイリオ" panose="020B0604030504040204" pitchFamily="50" charset="-128"/>
          <a:ea typeface="メイリオ" panose="020B0604030504040204" pitchFamily="50" charset="-128"/>
          <a:cs typeface="メイリオ" panose="020B0604030504040204" pitchFamily="50" charset="-128"/>
        </a:defRPr>
      </a:lvl2pPr>
      <a:lvl3pPr algn="l" rtl="0" eaLnBrk="0" fontAlgn="base" hangingPunct="0">
        <a:lnSpc>
          <a:spcPct val="90000"/>
        </a:lnSpc>
        <a:spcBef>
          <a:spcPct val="0"/>
        </a:spcBef>
        <a:spcAft>
          <a:spcPct val="0"/>
        </a:spcAft>
        <a:defRPr kumimoji="1" sz="2400">
          <a:solidFill>
            <a:srgbClr val="00649D"/>
          </a:solidFill>
          <a:latin typeface="メイリオ" panose="020B0604030504040204" pitchFamily="50" charset="-128"/>
          <a:ea typeface="メイリオ" panose="020B0604030504040204" pitchFamily="50" charset="-128"/>
          <a:cs typeface="メイリオ" panose="020B0604030504040204" pitchFamily="50" charset="-128"/>
        </a:defRPr>
      </a:lvl3pPr>
      <a:lvl4pPr algn="l" rtl="0" eaLnBrk="0" fontAlgn="base" hangingPunct="0">
        <a:lnSpc>
          <a:spcPct val="90000"/>
        </a:lnSpc>
        <a:spcBef>
          <a:spcPct val="0"/>
        </a:spcBef>
        <a:spcAft>
          <a:spcPct val="0"/>
        </a:spcAft>
        <a:defRPr kumimoji="1" sz="2400">
          <a:solidFill>
            <a:srgbClr val="00649D"/>
          </a:solidFill>
          <a:latin typeface="メイリオ" panose="020B0604030504040204" pitchFamily="50" charset="-128"/>
          <a:ea typeface="メイリオ" panose="020B0604030504040204" pitchFamily="50" charset="-128"/>
          <a:cs typeface="メイリオ" panose="020B0604030504040204" pitchFamily="50" charset="-128"/>
        </a:defRPr>
      </a:lvl4pPr>
      <a:lvl5pPr algn="l" rtl="0" eaLnBrk="0" fontAlgn="base" hangingPunct="0">
        <a:lnSpc>
          <a:spcPct val="90000"/>
        </a:lnSpc>
        <a:spcBef>
          <a:spcPct val="0"/>
        </a:spcBef>
        <a:spcAft>
          <a:spcPct val="0"/>
        </a:spcAft>
        <a:defRPr kumimoji="1" sz="2400">
          <a:solidFill>
            <a:srgbClr val="00649D"/>
          </a:solidFill>
          <a:latin typeface="メイリオ" panose="020B0604030504040204" pitchFamily="50" charset="-128"/>
          <a:ea typeface="メイリオ" panose="020B0604030504040204" pitchFamily="50" charset="-128"/>
          <a:cs typeface="メイリオ" panose="020B0604030504040204" pitchFamily="50" charset="-128"/>
        </a:defRPr>
      </a:lvl5pPr>
      <a:lvl6pPr marL="457200" algn="l" rtl="0" eaLnBrk="1" fontAlgn="base" hangingPunct="1">
        <a:lnSpc>
          <a:spcPct val="90000"/>
        </a:lnSpc>
        <a:spcBef>
          <a:spcPct val="0"/>
        </a:spcBef>
        <a:spcAft>
          <a:spcPct val="0"/>
        </a:spcAft>
        <a:defRPr kumimoji="1" sz="2400">
          <a:solidFill>
            <a:srgbClr val="00649D"/>
          </a:solidFill>
          <a:latin typeface="Arial" charset="0"/>
          <a:ea typeface="ＭＳ Ｐゴシック" charset="0"/>
          <a:cs typeface="ＭＳ Ｐゴシック" charset="0"/>
        </a:defRPr>
      </a:lvl6pPr>
      <a:lvl7pPr marL="914400" algn="l" rtl="0" eaLnBrk="1" fontAlgn="base" hangingPunct="1">
        <a:lnSpc>
          <a:spcPct val="90000"/>
        </a:lnSpc>
        <a:spcBef>
          <a:spcPct val="0"/>
        </a:spcBef>
        <a:spcAft>
          <a:spcPct val="0"/>
        </a:spcAft>
        <a:defRPr kumimoji="1" sz="2400">
          <a:solidFill>
            <a:srgbClr val="00649D"/>
          </a:solidFill>
          <a:latin typeface="Arial"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kumimoji="1" sz="2400">
          <a:solidFill>
            <a:srgbClr val="00649D"/>
          </a:solidFill>
          <a:latin typeface="Arial"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kumimoji="1" sz="2400">
          <a:solidFill>
            <a:srgbClr val="00649D"/>
          </a:solidFill>
          <a:latin typeface="Arial" charset="0"/>
          <a:ea typeface="ＭＳ Ｐゴシック" charset="0"/>
          <a:cs typeface="ＭＳ Ｐゴシック"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kumimoji="1" sz="1600">
          <a:solidFill>
            <a:schemeClr val="tx1"/>
          </a:solidFill>
          <a:latin typeface="メイリオ" pitchFamily="50" charset="-128"/>
          <a:ea typeface="メイリオ" pitchFamily="50" charset="-128"/>
          <a:cs typeface="メイリオ" pitchFamily="50" charset="-128"/>
        </a:defRPr>
      </a:lvl1pPr>
      <a:lvl2pPr marL="509588" indent="-163513" algn="l" rtl="0" eaLnBrk="0" fontAlgn="base" hangingPunct="0">
        <a:spcBef>
          <a:spcPct val="20000"/>
        </a:spcBef>
        <a:spcAft>
          <a:spcPct val="0"/>
        </a:spcAft>
        <a:buClr>
          <a:schemeClr val="tx1"/>
        </a:buClr>
        <a:buFont typeface="Arial" charset="0"/>
        <a:buChar char="–"/>
        <a:defRPr kumimoji="1" sz="1600">
          <a:solidFill>
            <a:schemeClr val="tx1"/>
          </a:solidFill>
          <a:latin typeface="メイリオ" pitchFamily="50" charset="-128"/>
          <a:ea typeface="メイリオ" pitchFamily="50" charset="-128"/>
          <a:cs typeface="メイリオ" pitchFamily="50" charset="-128"/>
        </a:defRPr>
      </a:lvl2pPr>
      <a:lvl3pPr marL="855663" indent="-173038" algn="l" rtl="0" eaLnBrk="0" fontAlgn="base" hangingPunct="0">
        <a:spcBef>
          <a:spcPct val="20000"/>
        </a:spcBef>
        <a:spcAft>
          <a:spcPct val="0"/>
        </a:spcAft>
        <a:buClr>
          <a:schemeClr val="tx1"/>
        </a:buClr>
        <a:buChar char="•"/>
        <a:defRPr kumimoji="1" sz="1600">
          <a:solidFill>
            <a:schemeClr val="tx1"/>
          </a:solidFill>
          <a:latin typeface="メイリオ" pitchFamily="50" charset="-128"/>
          <a:ea typeface="メイリオ" pitchFamily="50" charset="-128"/>
          <a:cs typeface="メイリオ" pitchFamily="50" charset="-128"/>
        </a:defRPr>
      </a:lvl3pPr>
      <a:lvl4pPr marL="1203325" indent="-173038" algn="l" rtl="0" eaLnBrk="0" fontAlgn="base" hangingPunct="0">
        <a:spcBef>
          <a:spcPct val="20000"/>
        </a:spcBef>
        <a:spcAft>
          <a:spcPct val="0"/>
        </a:spcAft>
        <a:buClr>
          <a:schemeClr val="bg1"/>
        </a:buClr>
        <a:defRPr kumimoji="1">
          <a:solidFill>
            <a:schemeClr val="bg1"/>
          </a:solidFill>
          <a:latin typeface="Calibri" charset="0"/>
          <a:ea typeface="+mn-ea"/>
          <a:cs typeface="メイリオ" panose="020B0604030504040204" pitchFamily="50" charset="-128"/>
        </a:defRPr>
      </a:lvl4pPr>
      <a:lvl5pPr marL="1539875" indent="-163513" algn="l" rtl="0" eaLnBrk="0" fontAlgn="base" hangingPunct="0">
        <a:spcBef>
          <a:spcPct val="20000"/>
        </a:spcBef>
        <a:spcAft>
          <a:spcPct val="0"/>
        </a:spcAft>
        <a:buClr>
          <a:schemeClr val="bg1"/>
        </a:buClr>
        <a:buChar char="»"/>
        <a:defRPr kumimoji="1">
          <a:solidFill>
            <a:schemeClr val="bg1"/>
          </a:solidFill>
          <a:latin typeface="Calibri" charset="0"/>
          <a:ea typeface="+mn-ea"/>
          <a:cs typeface="メイリオ" panose="020B0604030504040204" pitchFamily="50" charset="-128"/>
        </a:defRPr>
      </a:lvl5pPr>
      <a:lvl6pPr marL="1997075" indent="-163513" algn="l" rtl="0" eaLnBrk="1" fontAlgn="base" hangingPunct="1">
        <a:spcBef>
          <a:spcPct val="20000"/>
        </a:spcBef>
        <a:spcAft>
          <a:spcPct val="0"/>
        </a:spcAft>
        <a:buClr>
          <a:schemeClr val="bg1"/>
        </a:buClr>
        <a:buChar char="»"/>
        <a:defRPr kumimoji="1">
          <a:solidFill>
            <a:schemeClr val="bg1"/>
          </a:solidFill>
          <a:latin typeface="Calibri" charset="0"/>
          <a:ea typeface="+mn-ea"/>
        </a:defRPr>
      </a:lvl6pPr>
      <a:lvl7pPr marL="2454275" indent="-163513" algn="l" rtl="0" eaLnBrk="1" fontAlgn="base" hangingPunct="1">
        <a:spcBef>
          <a:spcPct val="20000"/>
        </a:spcBef>
        <a:spcAft>
          <a:spcPct val="0"/>
        </a:spcAft>
        <a:buClr>
          <a:schemeClr val="bg1"/>
        </a:buClr>
        <a:buChar char="»"/>
        <a:defRPr kumimoji="1">
          <a:solidFill>
            <a:schemeClr val="bg1"/>
          </a:solidFill>
          <a:latin typeface="Calibri" charset="0"/>
          <a:ea typeface="+mn-ea"/>
        </a:defRPr>
      </a:lvl7pPr>
      <a:lvl8pPr marL="2911475" indent="-163513" algn="l" rtl="0" eaLnBrk="1" fontAlgn="base" hangingPunct="1">
        <a:spcBef>
          <a:spcPct val="20000"/>
        </a:spcBef>
        <a:spcAft>
          <a:spcPct val="0"/>
        </a:spcAft>
        <a:buClr>
          <a:schemeClr val="bg1"/>
        </a:buClr>
        <a:buChar char="»"/>
        <a:defRPr kumimoji="1">
          <a:solidFill>
            <a:schemeClr val="bg1"/>
          </a:solidFill>
          <a:latin typeface="Calibri" charset="0"/>
          <a:ea typeface="+mn-ea"/>
        </a:defRPr>
      </a:lvl8pPr>
      <a:lvl9pPr marL="3368675" indent="-163513" algn="l" rtl="0" eaLnBrk="1" fontAlgn="base" hangingPunct="1">
        <a:spcBef>
          <a:spcPct val="20000"/>
        </a:spcBef>
        <a:spcAft>
          <a:spcPct val="0"/>
        </a:spcAft>
        <a:buClr>
          <a:schemeClr val="bg1"/>
        </a:buClr>
        <a:buChar char="»"/>
        <a:defRPr kumimoji="1">
          <a:solidFill>
            <a:schemeClr val="bg1"/>
          </a:solidFill>
          <a:latin typeface="Calibri" charset="0"/>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タイトル 1"/>
          <p:cNvSpPr>
            <a:spLocks noGrp="1"/>
          </p:cNvSpPr>
          <p:nvPr>
            <p:ph type="title"/>
          </p:nvPr>
        </p:nvSpPr>
        <p:spPr>
          <a:xfrm>
            <a:off x="158750" y="3068638"/>
            <a:ext cx="8686800" cy="698500"/>
          </a:xfrm>
        </p:spPr>
        <p:txBody>
          <a:bodyPr/>
          <a:lstStyle/>
          <a:p>
            <a:pPr eaLnBrk="1" hangingPunct="1"/>
            <a:r>
              <a:rPr lang="en-US" altLang="ja-JP" b="1" dirty="0" smtClean="0"/>
              <a:t>V9000 performance testing during Snapshot or incremental </a:t>
            </a:r>
            <a:r>
              <a:rPr lang="en-US" altLang="ja-JP" b="1" dirty="0" err="1" smtClean="0"/>
              <a:t>FlashCopy</a:t>
            </a:r>
            <a:endParaRPr lang="ja-JP" altLang="en-US" sz="1200" b="1" dirty="0" smtClean="0"/>
          </a:p>
        </p:txBody>
      </p:sp>
      <p:sp>
        <p:nvSpPr>
          <p:cNvPr id="71683" name="スライド番号プレースホルダ 2"/>
          <p:cNvSpPr>
            <a:spLocks noGrp="1"/>
          </p:cNvSpPr>
          <p:nvPr>
            <p:ph type="sldNum" sz="quarter" idx="10"/>
          </p:nvPr>
        </p:nvSpPr>
        <p:spPr>
          <a:noFill/>
          <a:ln>
            <a:miter lim="800000"/>
            <a:headEnd/>
            <a:tailEnd/>
          </a:ln>
        </p:spPr>
        <p:txBody>
          <a:bodyPr/>
          <a:lstStyle/>
          <a:p>
            <a:fld id="{736F8150-7924-40CC-9539-2FCCB72EF3B9}" type="slidenum">
              <a:rPr lang="ja-JP" altLang="en-GB"/>
              <a:pPr/>
              <a:t>1</a:t>
            </a:fld>
            <a:endParaRPr lang="en-GB"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b="1" dirty="0" smtClean="0"/>
              <a:t>Test1:Detail of result (</a:t>
            </a:r>
            <a:r>
              <a:rPr lang="en-US" altLang="ja-JP" b="1" dirty="0" err="1" smtClean="0"/>
              <a:t>SnapShot</a:t>
            </a:r>
            <a:r>
              <a:rPr lang="en-US" altLang="ja-JP" b="1" dirty="0" smtClean="0"/>
              <a:t>)</a:t>
            </a:r>
            <a:endParaRPr kumimoji="1" lang="ja-JP" altLang="en-US" b="1" dirty="0"/>
          </a:p>
        </p:txBody>
      </p:sp>
      <p:sp>
        <p:nvSpPr>
          <p:cNvPr id="3" name="Content Placeholder 2"/>
          <p:cNvSpPr>
            <a:spLocks noGrp="1"/>
          </p:cNvSpPr>
          <p:nvPr>
            <p:ph sz="half" idx="1"/>
          </p:nvPr>
        </p:nvSpPr>
        <p:spPr>
          <a:xfrm>
            <a:off x="250825" y="764704"/>
            <a:ext cx="4267200" cy="4664075"/>
          </a:xfrm>
        </p:spPr>
        <p:txBody>
          <a:bodyPr/>
          <a:lstStyle/>
          <a:p>
            <a:r>
              <a:rPr lang="en-US" altLang="ja-JP" sz="1800" dirty="0" smtClean="0"/>
              <a:t>Node1-</a:t>
            </a:r>
            <a:r>
              <a:rPr lang="en-US" altLang="ja-JP" sz="1800" dirty="0"/>
              <a:t>&gt;Node1/Node2-&gt;Node2, </a:t>
            </a:r>
            <a:r>
              <a:rPr lang="en-US" altLang="ja-JP" sz="1800" dirty="0" err="1" smtClean="0"/>
              <a:t>grainsize</a:t>
            </a:r>
            <a:r>
              <a:rPr lang="en-US" altLang="ja-JP" sz="1800" dirty="0" smtClean="0"/>
              <a:t>=64KB</a:t>
            </a:r>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smtClean="0"/>
          </a:p>
          <a:p>
            <a:r>
              <a:rPr lang="en-US" altLang="ja-JP" sz="1800" dirty="0"/>
              <a:t>Node1-&gt;Node1/Node2-&gt;Node2, </a:t>
            </a:r>
            <a:r>
              <a:rPr lang="en-US" altLang="ja-JP" sz="1800" dirty="0" err="1" smtClean="0"/>
              <a:t>grainsize</a:t>
            </a:r>
            <a:r>
              <a:rPr lang="en-US" altLang="ja-JP" sz="1800" dirty="0" smtClean="0"/>
              <a:t>=256KB</a:t>
            </a:r>
            <a:endParaRPr lang="ja-JP" altLang="en-US" sz="1800" dirty="0"/>
          </a:p>
          <a:p>
            <a:endParaRPr lang="ja-JP" altLang="en-US" sz="1800" dirty="0"/>
          </a:p>
        </p:txBody>
      </p:sp>
      <p:sp>
        <p:nvSpPr>
          <p:cNvPr id="6" name="Content Placeholder 5"/>
          <p:cNvSpPr>
            <a:spLocks noGrp="1"/>
          </p:cNvSpPr>
          <p:nvPr>
            <p:ph sz="half" idx="2"/>
          </p:nvPr>
        </p:nvSpPr>
        <p:spPr>
          <a:xfrm>
            <a:off x="4670425" y="764704"/>
            <a:ext cx="4267200" cy="4664075"/>
          </a:xfrm>
        </p:spPr>
        <p:txBody>
          <a:bodyPr/>
          <a:lstStyle/>
          <a:p>
            <a:r>
              <a:rPr lang="en-US" altLang="ja-JP" sz="1800" dirty="0" smtClean="0"/>
              <a:t>Node1-&gt;Node2/Node2-&gt;Node1, </a:t>
            </a:r>
            <a:r>
              <a:rPr lang="en-US" altLang="ja-JP" sz="1800" dirty="0" err="1" smtClean="0"/>
              <a:t>grainsize</a:t>
            </a:r>
            <a:r>
              <a:rPr lang="en-US" altLang="ja-JP" sz="1800" dirty="0" smtClean="0"/>
              <a:t>=64KB</a:t>
            </a:r>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smtClean="0"/>
          </a:p>
          <a:p>
            <a:r>
              <a:rPr lang="en-US" altLang="ja-JP" sz="1800" dirty="0"/>
              <a:t>Node1-&gt;Node2/Node2-&gt;Node1, </a:t>
            </a:r>
            <a:r>
              <a:rPr lang="en-US" altLang="ja-JP" sz="1800" dirty="0" err="1" smtClean="0"/>
              <a:t>grainsize</a:t>
            </a:r>
            <a:r>
              <a:rPr lang="en-US" altLang="ja-JP" sz="1800" dirty="0" smtClean="0"/>
              <a:t>=256KB</a:t>
            </a:r>
            <a:endParaRPr lang="ja-JP" altLang="en-US" sz="1800" dirty="0"/>
          </a:p>
          <a:p>
            <a:endParaRPr lang="ja-JP" altLang="en-US" sz="1800" dirty="0"/>
          </a:p>
        </p:txBody>
      </p:sp>
      <p:sp>
        <p:nvSpPr>
          <p:cNvPr id="4" name="Slide Number Placeholder 3"/>
          <p:cNvSpPr>
            <a:spLocks noGrp="1"/>
          </p:cNvSpPr>
          <p:nvPr>
            <p:ph type="sldNum" sz="quarter" idx="10"/>
          </p:nvPr>
        </p:nvSpPr>
        <p:spPr>
          <a:xfrm>
            <a:off x="0" y="6629226"/>
            <a:ext cx="366713" cy="184150"/>
          </a:xfrm>
        </p:spPr>
        <p:txBody>
          <a:bodyPr/>
          <a:lstStyle/>
          <a:p>
            <a:fld id="{CC51BD14-EBD2-4DF9-B668-3593ED63B372}" type="slidenum">
              <a:rPr lang="ja-JP" altLang="en-GB" smtClean="0"/>
              <a:pPr/>
              <a:t>10</a:t>
            </a:fld>
            <a:endParaRPr lang="en-GB" altLang="ja-JP"/>
          </a:p>
        </p:txBody>
      </p:sp>
      <p:pic>
        <p:nvPicPr>
          <p:cNvPr id="5" name="Picture 4"/>
          <p:cNvPicPr>
            <a:picLocks noChangeAspect="1"/>
          </p:cNvPicPr>
          <p:nvPr/>
        </p:nvPicPr>
        <p:blipFill>
          <a:blip r:embed="rId2" cstate="print"/>
          <a:stretch>
            <a:fillRect/>
          </a:stretch>
        </p:blipFill>
        <p:spPr>
          <a:xfrm>
            <a:off x="234950" y="1417563"/>
            <a:ext cx="4267200" cy="2241630"/>
          </a:xfrm>
          <a:prstGeom prst="rect">
            <a:avLst/>
          </a:prstGeom>
        </p:spPr>
      </p:pic>
      <p:pic>
        <p:nvPicPr>
          <p:cNvPr id="7" name="Picture 6"/>
          <p:cNvPicPr>
            <a:picLocks noChangeAspect="1"/>
          </p:cNvPicPr>
          <p:nvPr/>
        </p:nvPicPr>
        <p:blipFill>
          <a:blip r:embed="rId3" cstate="print"/>
          <a:stretch>
            <a:fillRect/>
          </a:stretch>
        </p:blipFill>
        <p:spPr>
          <a:xfrm>
            <a:off x="4644008" y="1417563"/>
            <a:ext cx="4292420" cy="2254879"/>
          </a:xfrm>
          <a:prstGeom prst="rect">
            <a:avLst/>
          </a:prstGeom>
        </p:spPr>
      </p:pic>
      <p:pic>
        <p:nvPicPr>
          <p:cNvPr id="8" name="Picture 7"/>
          <p:cNvPicPr>
            <a:picLocks noChangeAspect="1"/>
          </p:cNvPicPr>
          <p:nvPr/>
        </p:nvPicPr>
        <p:blipFill>
          <a:blip r:embed="rId4" cstate="print"/>
          <a:stretch>
            <a:fillRect/>
          </a:stretch>
        </p:blipFill>
        <p:spPr>
          <a:xfrm>
            <a:off x="4644975" y="4313717"/>
            <a:ext cx="4291453" cy="2254371"/>
          </a:xfrm>
          <a:prstGeom prst="rect">
            <a:avLst/>
          </a:prstGeom>
        </p:spPr>
      </p:pic>
      <p:pic>
        <p:nvPicPr>
          <p:cNvPr id="9" name="Picture 8"/>
          <p:cNvPicPr>
            <a:picLocks noChangeAspect="1"/>
          </p:cNvPicPr>
          <p:nvPr/>
        </p:nvPicPr>
        <p:blipFill>
          <a:blip r:embed="rId5" cstate="print"/>
          <a:stretch>
            <a:fillRect/>
          </a:stretch>
        </p:blipFill>
        <p:spPr>
          <a:xfrm>
            <a:off x="234950" y="4300468"/>
            <a:ext cx="4251325" cy="2233291"/>
          </a:xfrm>
          <a:prstGeom prst="rect">
            <a:avLst/>
          </a:prstGeom>
        </p:spPr>
      </p:pic>
      <p:cxnSp>
        <p:nvCxnSpPr>
          <p:cNvPr id="13" name="Straight Arrow Connector 12"/>
          <p:cNvCxnSpPr/>
          <p:nvPr/>
        </p:nvCxnSpPr>
        <p:spPr bwMode="auto">
          <a:xfrm>
            <a:off x="3059832" y="1161849"/>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14" name="Straight Arrow Connector 13"/>
          <p:cNvCxnSpPr/>
          <p:nvPr/>
        </p:nvCxnSpPr>
        <p:spPr bwMode="auto">
          <a:xfrm>
            <a:off x="7524328" y="1161849"/>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15" name="Straight Arrow Connector 14"/>
          <p:cNvCxnSpPr/>
          <p:nvPr/>
        </p:nvCxnSpPr>
        <p:spPr bwMode="auto">
          <a:xfrm>
            <a:off x="7524328" y="4058003"/>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16" name="Straight Arrow Connector 15"/>
          <p:cNvCxnSpPr/>
          <p:nvPr/>
        </p:nvCxnSpPr>
        <p:spPr bwMode="auto">
          <a:xfrm>
            <a:off x="2987824" y="4058003"/>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7" name="TextBox 16"/>
          <p:cNvSpPr txBox="1"/>
          <p:nvPr/>
        </p:nvSpPr>
        <p:spPr>
          <a:xfrm>
            <a:off x="3040157" y="1052736"/>
            <a:ext cx="1268084" cy="307777"/>
          </a:xfrm>
          <a:prstGeom prst="rect">
            <a:avLst/>
          </a:prstGeom>
          <a:noFill/>
        </p:spPr>
        <p:txBody>
          <a:bodyPr wrap="square" rtlCol="0">
            <a:spAutoFit/>
          </a:bodyPr>
          <a:lstStyle/>
          <a:p>
            <a:r>
              <a:rPr kumimoji="1" lang="en-US" altLang="ja-JP" dirty="0" err="1" smtClean="0"/>
              <a:t>startfc</a:t>
            </a:r>
            <a:r>
              <a:rPr kumimoji="1" lang="en-US" altLang="ja-JP" dirty="0" smtClean="0"/>
              <a:t> timing</a:t>
            </a:r>
            <a:endParaRPr kumimoji="1" lang="ja-JP" altLang="en-US" dirty="0"/>
          </a:p>
        </p:txBody>
      </p:sp>
    </p:spTree>
    <p:extLst>
      <p:ext uri="{BB962C8B-B14F-4D97-AF65-F5344CB8AC3E}">
        <p14:creationId xmlns:p14="http://schemas.microsoft.com/office/powerpoint/2010/main" val="1748950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b="1" dirty="0" smtClean="0"/>
              <a:t>Test1:Detail of result (Incremental </a:t>
            </a:r>
            <a:r>
              <a:rPr lang="en-US" altLang="ja-JP" b="1" dirty="0" err="1" smtClean="0"/>
              <a:t>FlashCopy</a:t>
            </a:r>
            <a:r>
              <a:rPr lang="en-US" altLang="ja-JP" b="1" dirty="0" smtClean="0"/>
              <a:t>)</a:t>
            </a:r>
            <a:endParaRPr kumimoji="1" lang="ja-JP" altLang="en-US" b="1" dirty="0"/>
          </a:p>
        </p:txBody>
      </p:sp>
      <p:sp>
        <p:nvSpPr>
          <p:cNvPr id="3" name="Content Placeholder 2"/>
          <p:cNvSpPr>
            <a:spLocks noGrp="1"/>
          </p:cNvSpPr>
          <p:nvPr>
            <p:ph sz="half" idx="1"/>
          </p:nvPr>
        </p:nvSpPr>
        <p:spPr>
          <a:xfrm>
            <a:off x="250825" y="764704"/>
            <a:ext cx="4267200" cy="4664075"/>
          </a:xfrm>
        </p:spPr>
        <p:txBody>
          <a:bodyPr/>
          <a:lstStyle/>
          <a:p>
            <a:r>
              <a:rPr lang="en-US" altLang="ja-JP" sz="1800" dirty="0" err="1" smtClean="0"/>
              <a:t>grainsize</a:t>
            </a:r>
            <a:r>
              <a:rPr lang="en-US" altLang="ja-JP" sz="1800" dirty="0" smtClean="0"/>
              <a:t>=64KB</a:t>
            </a:r>
            <a:r>
              <a:rPr lang="en-US" altLang="ja-JP" sz="1800" dirty="0"/>
              <a:t>, </a:t>
            </a:r>
            <a:r>
              <a:rPr lang="en-US" altLang="ja-JP" sz="1800" dirty="0" smtClean="0"/>
              <a:t>Cache=Off</a:t>
            </a:r>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r>
              <a:rPr lang="en-US" altLang="ja-JP" sz="1800" dirty="0" err="1" smtClean="0"/>
              <a:t>grainsize</a:t>
            </a:r>
            <a:r>
              <a:rPr lang="en-US" altLang="ja-JP" sz="1800" dirty="0" smtClean="0"/>
              <a:t>=256KB</a:t>
            </a:r>
            <a:r>
              <a:rPr lang="en-US" altLang="ja-JP" sz="1800" dirty="0"/>
              <a:t>, Cache=Off</a:t>
            </a:r>
          </a:p>
          <a:p>
            <a:endParaRPr lang="en-US" altLang="ja-JP" sz="1800" dirty="0" smtClean="0"/>
          </a:p>
          <a:p>
            <a:endParaRPr lang="en-US" altLang="ja-JP" sz="1800" dirty="0" smtClean="0"/>
          </a:p>
          <a:p>
            <a:endParaRPr lang="en-US" altLang="ja-JP" sz="1800" dirty="0" smtClean="0"/>
          </a:p>
          <a:p>
            <a:endParaRPr lang="en-US" altLang="ja-JP" sz="1800" dirty="0" smtClean="0"/>
          </a:p>
          <a:p>
            <a:endParaRPr lang="en-US" altLang="ja-JP" sz="1800" dirty="0" smtClean="0"/>
          </a:p>
          <a:p>
            <a:endParaRPr lang="en-US" altLang="ja-JP" sz="1800" dirty="0" smtClean="0"/>
          </a:p>
          <a:p>
            <a:endParaRPr lang="en-US" altLang="ja-JP" sz="1800" dirty="0" smtClean="0"/>
          </a:p>
          <a:p>
            <a:endParaRPr lang="ja-JP" altLang="en-US" sz="1800" dirty="0"/>
          </a:p>
        </p:txBody>
      </p:sp>
      <p:sp>
        <p:nvSpPr>
          <p:cNvPr id="6" name="Content Placeholder 5"/>
          <p:cNvSpPr>
            <a:spLocks noGrp="1"/>
          </p:cNvSpPr>
          <p:nvPr>
            <p:ph sz="half" idx="2"/>
          </p:nvPr>
        </p:nvSpPr>
        <p:spPr>
          <a:xfrm>
            <a:off x="4670425" y="764704"/>
            <a:ext cx="4267200" cy="4664075"/>
          </a:xfrm>
        </p:spPr>
        <p:txBody>
          <a:bodyPr/>
          <a:lstStyle/>
          <a:p>
            <a:r>
              <a:rPr lang="en-US" altLang="ja-JP" sz="1800" dirty="0" err="1" smtClean="0"/>
              <a:t>grainsize</a:t>
            </a:r>
            <a:r>
              <a:rPr lang="en-US" altLang="ja-JP" sz="1800" dirty="0" smtClean="0"/>
              <a:t>=64KB, Cache=On</a:t>
            </a:r>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smtClean="0"/>
          </a:p>
          <a:p>
            <a:endParaRPr lang="en-US" altLang="ja-JP" sz="1800" dirty="0" smtClean="0"/>
          </a:p>
        </p:txBody>
      </p:sp>
      <p:sp>
        <p:nvSpPr>
          <p:cNvPr id="4" name="Slide Number Placeholder 3"/>
          <p:cNvSpPr>
            <a:spLocks noGrp="1"/>
          </p:cNvSpPr>
          <p:nvPr>
            <p:ph type="sldNum" sz="quarter" idx="10"/>
          </p:nvPr>
        </p:nvSpPr>
        <p:spPr>
          <a:xfrm>
            <a:off x="0" y="6629226"/>
            <a:ext cx="366713" cy="184150"/>
          </a:xfrm>
        </p:spPr>
        <p:txBody>
          <a:bodyPr/>
          <a:lstStyle/>
          <a:p>
            <a:fld id="{CC51BD14-EBD2-4DF9-B668-3593ED63B372}" type="slidenum">
              <a:rPr lang="ja-JP" altLang="en-GB" smtClean="0"/>
              <a:pPr/>
              <a:t>11</a:t>
            </a:fld>
            <a:endParaRPr lang="en-GB" altLang="ja-JP"/>
          </a:p>
        </p:txBody>
      </p:sp>
      <p:pic>
        <p:nvPicPr>
          <p:cNvPr id="14" name="Picture 13"/>
          <p:cNvPicPr>
            <a:picLocks noChangeAspect="1"/>
          </p:cNvPicPr>
          <p:nvPr/>
        </p:nvPicPr>
        <p:blipFill>
          <a:blip r:embed="rId2" cstate="print"/>
          <a:stretch>
            <a:fillRect/>
          </a:stretch>
        </p:blipFill>
        <p:spPr>
          <a:xfrm>
            <a:off x="191217" y="1398501"/>
            <a:ext cx="4386415" cy="2304256"/>
          </a:xfrm>
          <a:prstGeom prst="rect">
            <a:avLst/>
          </a:prstGeom>
        </p:spPr>
      </p:pic>
      <p:pic>
        <p:nvPicPr>
          <p:cNvPr id="15" name="Picture 14"/>
          <p:cNvPicPr>
            <a:picLocks noChangeAspect="1"/>
          </p:cNvPicPr>
          <p:nvPr/>
        </p:nvPicPr>
        <p:blipFill>
          <a:blip r:embed="rId3" cstate="print"/>
          <a:stretch>
            <a:fillRect/>
          </a:stretch>
        </p:blipFill>
        <p:spPr>
          <a:xfrm>
            <a:off x="158750" y="4221088"/>
            <a:ext cx="4418882" cy="2321311"/>
          </a:xfrm>
          <a:prstGeom prst="rect">
            <a:avLst/>
          </a:prstGeom>
        </p:spPr>
      </p:pic>
      <p:cxnSp>
        <p:nvCxnSpPr>
          <p:cNvPr id="16" name="Straight Arrow Connector 15"/>
          <p:cNvCxnSpPr/>
          <p:nvPr/>
        </p:nvCxnSpPr>
        <p:spPr bwMode="auto">
          <a:xfrm>
            <a:off x="3175788" y="1161849"/>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7" name="TextBox 16"/>
          <p:cNvSpPr txBox="1"/>
          <p:nvPr/>
        </p:nvSpPr>
        <p:spPr>
          <a:xfrm>
            <a:off x="3131840" y="1052736"/>
            <a:ext cx="1268084" cy="307777"/>
          </a:xfrm>
          <a:prstGeom prst="rect">
            <a:avLst/>
          </a:prstGeom>
          <a:noFill/>
        </p:spPr>
        <p:txBody>
          <a:bodyPr wrap="square" rtlCol="0">
            <a:spAutoFit/>
          </a:bodyPr>
          <a:lstStyle/>
          <a:p>
            <a:r>
              <a:rPr kumimoji="1" lang="en-US" altLang="ja-JP" dirty="0" err="1" smtClean="0"/>
              <a:t>startfc</a:t>
            </a:r>
            <a:r>
              <a:rPr kumimoji="1" lang="en-US" altLang="ja-JP" dirty="0" smtClean="0"/>
              <a:t> timing</a:t>
            </a:r>
            <a:endParaRPr kumimoji="1" lang="ja-JP" altLang="en-US" dirty="0"/>
          </a:p>
        </p:txBody>
      </p:sp>
      <p:cxnSp>
        <p:nvCxnSpPr>
          <p:cNvPr id="18" name="Straight Arrow Connector 17"/>
          <p:cNvCxnSpPr/>
          <p:nvPr/>
        </p:nvCxnSpPr>
        <p:spPr bwMode="auto">
          <a:xfrm>
            <a:off x="3175788" y="3997692"/>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pic>
        <p:nvPicPr>
          <p:cNvPr id="19" name="Picture 18"/>
          <p:cNvPicPr>
            <a:picLocks noChangeAspect="1"/>
          </p:cNvPicPr>
          <p:nvPr/>
        </p:nvPicPr>
        <p:blipFill>
          <a:blip r:embed="rId4" cstate="print"/>
          <a:stretch>
            <a:fillRect/>
          </a:stretch>
        </p:blipFill>
        <p:spPr>
          <a:xfrm>
            <a:off x="4730032" y="1417563"/>
            <a:ext cx="4350129" cy="2285194"/>
          </a:xfrm>
          <a:prstGeom prst="rect">
            <a:avLst/>
          </a:prstGeom>
        </p:spPr>
      </p:pic>
      <p:cxnSp>
        <p:nvCxnSpPr>
          <p:cNvPr id="20" name="Straight Arrow Connector 19"/>
          <p:cNvCxnSpPr/>
          <p:nvPr/>
        </p:nvCxnSpPr>
        <p:spPr bwMode="auto">
          <a:xfrm>
            <a:off x="7884368" y="1142787"/>
            <a:ext cx="0" cy="511428"/>
          </a:xfrm>
          <a:prstGeom prst="straightConnector1">
            <a:avLst/>
          </a:prstGeom>
          <a:noFill/>
          <a:ln w="38100">
            <a:solidFill>
              <a:srgbClr val="C00000"/>
            </a:solidFill>
            <a:tailEnd type="triangle"/>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Tree>
    <p:extLst>
      <p:ext uri="{BB962C8B-B14F-4D97-AF65-F5344CB8AC3E}">
        <p14:creationId xmlns:p14="http://schemas.microsoft.com/office/powerpoint/2010/main" val="3036164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1400" dirty="0" smtClean="0"/>
              <a:t>Suggestion </a:t>
            </a:r>
            <a:r>
              <a:rPr lang="en-US" altLang="ja-JP" sz="1400" dirty="0" smtClean="0"/>
              <a:t>from WW Corporate Solution Architect, </a:t>
            </a:r>
            <a:r>
              <a:rPr lang="en-US" altLang="ja-JP" sz="1400" dirty="0" err="1" smtClean="0"/>
              <a:t>FlashSystem</a:t>
            </a:r>
            <a:r>
              <a:rPr lang="en-US" altLang="ja-JP" sz="1400" dirty="0" smtClean="0"/>
              <a:t> Solution Engineering</a:t>
            </a:r>
            <a:br>
              <a:rPr lang="en-US" altLang="ja-JP" sz="1400" dirty="0" smtClean="0"/>
            </a:br>
            <a:r>
              <a:rPr lang="en-US" altLang="ja-JP" sz="1400" dirty="0" smtClean="0"/>
              <a:t>(</a:t>
            </a:r>
            <a:r>
              <a:rPr lang="en-US" altLang="ja-JP" sz="1400" dirty="0" err="1" smtClean="0"/>
              <a:t>Rawley</a:t>
            </a:r>
            <a:r>
              <a:rPr lang="en-US" altLang="ja-JP" sz="1400" dirty="0" smtClean="0"/>
              <a:t> </a:t>
            </a:r>
            <a:r>
              <a:rPr lang="en-US" altLang="ja-JP" sz="1400" dirty="0" err="1" smtClean="0"/>
              <a:t>Burbridge</a:t>
            </a:r>
            <a:r>
              <a:rPr lang="en-US" altLang="ja-JP" sz="1400" dirty="0" smtClean="0"/>
              <a:t>)</a:t>
            </a:r>
            <a:endParaRPr kumimoji="1" lang="ja-JP" altLang="en-US" sz="1400" dirty="0"/>
          </a:p>
        </p:txBody>
      </p:sp>
      <p:sp>
        <p:nvSpPr>
          <p:cNvPr id="3" name="コンテンツ プレースホルダ 2"/>
          <p:cNvSpPr>
            <a:spLocks noGrp="1"/>
          </p:cNvSpPr>
          <p:nvPr>
            <p:ph idx="1"/>
          </p:nvPr>
        </p:nvSpPr>
        <p:spPr>
          <a:xfrm>
            <a:off x="250825" y="1124744"/>
            <a:ext cx="8686800" cy="4664075"/>
          </a:xfrm>
        </p:spPr>
        <p:txBody>
          <a:bodyPr/>
          <a:lstStyle/>
          <a:p>
            <a:pPr marL="0" indent="0">
              <a:buNone/>
            </a:pPr>
            <a:r>
              <a:rPr lang="en-US" altLang="ja-JP" sz="1600" dirty="0" smtClean="0"/>
              <a:t>The use case below with cache on is the scenario that we tested for Plenty of Fish.  The issue at this point is that the random I/O is completely random in terms of locality.  In a real-world application even with random I/O we would expect multiple I/Os to be contained within the same 64KB grain, reducing the number of grains that need to be copied.  </a:t>
            </a:r>
          </a:p>
          <a:p>
            <a:pPr marL="0" indent="0">
              <a:buNone/>
            </a:pPr>
            <a:endParaRPr lang="ja-JP" altLang="en-US" sz="1600" dirty="0" smtClean="0"/>
          </a:p>
          <a:p>
            <a:pPr marL="0" indent="0">
              <a:buNone/>
            </a:pPr>
            <a:r>
              <a:rPr lang="en-US" altLang="ja-JP" sz="1600" dirty="0" smtClean="0"/>
              <a:t>One point of tuning or testing which you can try is to drift some of your write workload to be more sequential and then observe the impact to latency.  With 100% sequential I would expect a very low impact to your latency, as the percentage of random increases then we start copying more grains and the latency will climb.   </a:t>
            </a:r>
          </a:p>
          <a:p>
            <a:pPr marL="0" indent="0">
              <a:buNone/>
            </a:pPr>
            <a:endParaRPr lang="ja-JP" altLang="en-US" sz="1600" dirty="0" smtClean="0"/>
          </a:p>
          <a:p>
            <a:pPr marL="0" indent="0">
              <a:buNone/>
            </a:pPr>
            <a:r>
              <a:rPr lang="en-US" altLang="ja-JP" sz="1600" dirty="0" smtClean="0"/>
              <a:t>I am copying in the presentations I put together for our previous testing for your review.  We started with random I/O, but after SVC development studied a dump file from a system that was already in place in the customer environment we were able to estimate that the workload was more sequential in nature, so we switched to a more sequential write operation.  </a:t>
            </a:r>
          </a:p>
          <a:p>
            <a:pPr marL="0" indent="0">
              <a:buNone/>
            </a:pPr>
            <a:r>
              <a:rPr lang="ja-JP" altLang="en-US" sz="1600" dirty="0" smtClean="0"/>
              <a:t>  </a:t>
            </a:r>
          </a:p>
          <a:p>
            <a:pPr marL="0" indent="0">
              <a:buNone/>
            </a:pPr>
            <a:endParaRPr kumimoji="1" lang="ja-JP" altLang="en-US" sz="1600"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12</a:t>
            </a:fld>
            <a:endParaRPr lang="en-GB"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000" dirty="0" smtClean="0"/>
              <a:t>Test2:Compare sequential 100% and sequential 75% </a:t>
            </a:r>
            <a:endParaRPr kumimoji="1" lang="ja-JP" altLang="en-US" sz="2000"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13</a:t>
            </a:fld>
            <a:endParaRPr lang="en-GB" altLang="ja-JP"/>
          </a:p>
        </p:txBody>
      </p:sp>
      <p:pic>
        <p:nvPicPr>
          <p:cNvPr id="2050" name="Picture 2"/>
          <p:cNvPicPr>
            <a:picLocks noGrp="1" noChangeAspect="1" noChangeArrowheads="1"/>
          </p:cNvPicPr>
          <p:nvPr>
            <p:ph idx="1"/>
          </p:nvPr>
        </p:nvPicPr>
        <p:blipFill>
          <a:blip r:embed="rId2" cstate="print"/>
          <a:srcRect/>
          <a:stretch>
            <a:fillRect/>
          </a:stretch>
        </p:blipFill>
        <p:spPr bwMode="auto">
          <a:xfrm>
            <a:off x="374099" y="1052736"/>
            <a:ext cx="6214125" cy="252028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23528" y="4028842"/>
            <a:ext cx="6264696" cy="2562830"/>
          </a:xfrm>
          <a:prstGeom prst="rect">
            <a:avLst/>
          </a:prstGeom>
          <a:noFill/>
          <a:ln w="9525">
            <a:noFill/>
            <a:miter lim="800000"/>
            <a:headEnd/>
            <a:tailEnd/>
          </a:ln>
        </p:spPr>
      </p:pic>
      <p:sp>
        <p:nvSpPr>
          <p:cNvPr id="7" name="テキスト ボックス 6"/>
          <p:cNvSpPr txBox="1"/>
          <p:nvPr/>
        </p:nvSpPr>
        <p:spPr>
          <a:xfrm>
            <a:off x="395536" y="692696"/>
            <a:ext cx="6107634" cy="307777"/>
          </a:xfrm>
          <a:prstGeom prst="rect">
            <a:avLst/>
          </a:prstGeom>
          <a:noFill/>
        </p:spPr>
        <p:txBody>
          <a:bodyPr wrap="none" rtlCol="0">
            <a:spAutoFit/>
          </a:bodyPr>
          <a:lstStyle/>
          <a:p>
            <a:r>
              <a:rPr lang="ja-JP" altLang="en-US" b="1" dirty="0" smtClean="0">
                <a:solidFill>
                  <a:schemeClr val="tx1"/>
                </a:solidFill>
              </a:rPr>
              <a:t>■</a:t>
            </a:r>
            <a:r>
              <a:rPr lang="en-US" altLang="ja-JP" b="1" dirty="0" smtClean="0">
                <a:solidFill>
                  <a:schemeClr val="tx1"/>
                </a:solidFill>
              </a:rPr>
              <a:t> Sequential 100% 8K Write 100% 2-Worker 32OutstandingIO# 2TBx2</a:t>
            </a:r>
            <a:endParaRPr kumimoji="1" lang="ja-JP" altLang="en-US" b="1" dirty="0">
              <a:solidFill>
                <a:schemeClr val="tx1"/>
              </a:solidFill>
            </a:endParaRPr>
          </a:p>
        </p:txBody>
      </p:sp>
      <p:sp>
        <p:nvSpPr>
          <p:cNvPr id="8" name="テキスト ボックス 7"/>
          <p:cNvSpPr txBox="1"/>
          <p:nvPr/>
        </p:nvSpPr>
        <p:spPr>
          <a:xfrm>
            <a:off x="395536" y="3645024"/>
            <a:ext cx="6008248" cy="307777"/>
          </a:xfrm>
          <a:prstGeom prst="rect">
            <a:avLst/>
          </a:prstGeom>
          <a:noFill/>
        </p:spPr>
        <p:txBody>
          <a:bodyPr wrap="none" rtlCol="0">
            <a:spAutoFit/>
          </a:bodyPr>
          <a:lstStyle/>
          <a:p>
            <a:r>
              <a:rPr lang="ja-JP" altLang="en-US" b="1" dirty="0" smtClean="0">
                <a:solidFill>
                  <a:schemeClr val="tx1"/>
                </a:solidFill>
              </a:rPr>
              <a:t>■</a:t>
            </a:r>
            <a:r>
              <a:rPr lang="en-US" altLang="ja-JP" b="1" dirty="0" smtClean="0">
                <a:solidFill>
                  <a:schemeClr val="tx1"/>
                </a:solidFill>
              </a:rPr>
              <a:t> Sequential 75% 8K Write 100% 2-Worker 32OutstandingIO# 2TBx2</a:t>
            </a:r>
            <a:endParaRPr kumimoji="1" lang="ja-JP" altLang="en-US" b="1" dirty="0">
              <a:solidFill>
                <a:schemeClr val="tx1"/>
              </a:solidFill>
            </a:endParaRPr>
          </a:p>
        </p:txBody>
      </p:sp>
      <p:sp>
        <p:nvSpPr>
          <p:cNvPr id="9" name="円/楕円 8"/>
          <p:cNvSpPr/>
          <p:nvPr/>
        </p:nvSpPr>
        <p:spPr bwMode="auto">
          <a:xfrm>
            <a:off x="4355976" y="4221088"/>
            <a:ext cx="432048" cy="792088"/>
          </a:xfrm>
          <a:prstGeom prst="ellipse">
            <a:avLst/>
          </a:prstGeom>
          <a:noFill/>
          <a:ln w="19050">
            <a:solidFill>
              <a:srgbClr val="FF0000"/>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
        <p:nvSpPr>
          <p:cNvPr id="10" name="四角形吹き出し 9"/>
          <p:cNvSpPr/>
          <p:nvPr/>
        </p:nvSpPr>
        <p:spPr bwMode="auto">
          <a:xfrm>
            <a:off x="6948264" y="3933056"/>
            <a:ext cx="1872208" cy="934478"/>
          </a:xfrm>
          <a:prstGeom prst="wedgeRectCallout">
            <a:avLst>
              <a:gd name="adj1" fmla="val -89265"/>
              <a:gd name="adj2" fmla="val -8567"/>
            </a:avLst>
          </a:prstGeom>
          <a:solidFill>
            <a:srgbClr val="FFFFCC"/>
          </a:solidFill>
          <a:ln>
            <a:solidFill>
              <a:schemeClr val="bg1">
                <a:lumMod val="50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36000" tIns="36000" rIns="36000" bIns="36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00"/>
                </a:solidFill>
                <a:ea typeface="ＭＳ Ｐゴシック" charset="0"/>
                <a:cs typeface="ＭＳ Ｐゴシック" charset="0"/>
              </a:rPr>
              <a:t>60%  performance degrade  include 25% random I/O</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dirty="0" smtClean="0">
              <a:solidFill>
                <a:srgbClr val="FF0000"/>
              </a:solidFill>
              <a:ea typeface="ＭＳ Ｐゴシック" charset="0"/>
              <a:cs typeface="ＭＳ Ｐゴシック" charset="0"/>
            </a:endParaRPr>
          </a:p>
        </p:txBody>
      </p:sp>
      <p:sp>
        <p:nvSpPr>
          <p:cNvPr id="11" name="四角形吹き出し 10"/>
          <p:cNvSpPr/>
          <p:nvPr/>
        </p:nvSpPr>
        <p:spPr bwMode="auto">
          <a:xfrm>
            <a:off x="6948264" y="1196752"/>
            <a:ext cx="1872208" cy="934478"/>
          </a:xfrm>
          <a:prstGeom prst="wedgeRectCallout">
            <a:avLst>
              <a:gd name="adj1" fmla="val -89265"/>
              <a:gd name="adj2" fmla="val -8567"/>
            </a:avLst>
          </a:prstGeom>
          <a:solidFill>
            <a:srgbClr val="FFFFCC"/>
          </a:solidFill>
          <a:ln>
            <a:solidFill>
              <a:schemeClr val="bg1">
                <a:lumMod val="50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36000" tIns="36000" rIns="36000" bIns="36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dirty="0" smtClean="0">
                <a:solidFill>
                  <a:schemeClr val="tx1"/>
                </a:solidFill>
                <a:ea typeface="ＭＳ Ｐゴシック" charset="0"/>
                <a:cs typeface="ＭＳ Ｐゴシック" charset="0"/>
              </a:rPr>
              <a:t>20%  performance degrade  only sequential I/O</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dirty="0" smtClean="0">
              <a:solidFill>
                <a:schemeClr val="tx1"/>
              </a:solidFill>
              <a:ea typeface="ＭＳ Ｐゴシック" charset="0"/>
              <a:cs typeface="ＭＳ Ｐゴシック" charset="0"/>
            </a:endParaRPr>
          </a:p>
        </p:txBody>
      </p:sp>
      <p:sp>
        <p:nvSpPr>
          <p:cNvPr id="12" name="円/楕円 11"/>
          <p:cNvSpPr/>
          <p:nvPr/>
        </p:nvSpPr>
        <p:spPr bwMode="auto">
          <a:xfrm>
            <a:off x="4283968" y="1124744"/>
            <a:ext cx="432048" cy="792088"/>
          </a:xfrm>
          <a:prstGeom prst="ellipse">
            <a:avLst/>
          </a:prstGeom>
          <a:noFill/>
          <a:ln w="19050">
            <a:solidFill>
              <a:srgbClr val="FF0000"/>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Our requirement</a:t>
            </a:r>
            <a:endParaRPr kumimoji="1" lang="en-US" altLang="ja-JP" sz="2000" dirty="0" smtClean="0"/>
          </a:p>
          <a:p>
            <a:r>
              <a:rPr kumimoji="1" lang="en-US" altLang="ja-JP" sz="2000" dirty="0" smtClean="0"/>
              <a:t>Business background and customer Requirement</a:t>
            </a:r>
          </a:p>
          <a:p>
            <a:r>
              <a:rPr lang="en-US" altLang="ja-JP" sz="2000" dirty="0" smtClean="0"/>
              <a:t>Customer real I/O pattern from current V7000 </a:t>
            </a:r>
            <a:r>
              <a:rPr lang="en-US" altLang="ja-JP" sz="2000" dirty="0" err="1" smtClean="0"/>
              <a:t>iostats</a:t>
            </a:r>
            <a:r>
              <a:rPr lang="en-US" altLang="ja-JP" sz="2000" dirty="0" smtClean="0"/>
              <a:t/>
            </a:r>
            <a:br>
              <a:rPr lang="en-US" altLang="ja-JP" sz="2000" dirty="0" smtClean="0"/>
            </a:br>
            <a:r>
              <a:rPr lang="en-US" altLang="ja-JP" sz="2000" dirty="0" smtClean="0"/>
              <a:t>(Nifty is current IBM customer and they are using V7000 six box)</a:t>
            </a:r>
          </a:p>
          <a:p>
            <a:r>
              <a:rPr kumimoji="1" lang="en-US" altLang="ja-JP" sz="2000" dirty="0" smtClean="0"/>
              <a:t>IBM internal test result</a:t>
            </a:r>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2</a:t>
            </a:fld>
            <a:endParaRPr lang="en-GB"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Our requirement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Improvement V9000 </a:t>
            </a:r>
            <a:r>
              <a:rPr lang="en-US" altLang="ja-JP" dirty="0" err="1" smtClean="0"/>
              <a:t>FlashCopy</a:t>
            </a:r>
            <a:r>
              <a:rPr lang="en-US" altLang="ja-JP" dirty="0" smtClean="0"/>
              <a:t> function</a:t>
            </a:r>
          </a:p>
          <a:p>
            <a:pPr lvl="1"/>
            <a:r>
              <a:rPr lang="en-US" altLang="ja-JP" dirty="0" smtClean="0"/>
              <a:t>Reason for </a:t>
            </a:r>
          </a:p>
          <a:p>
            <a:pPr lvl="2"/>
            <a:r>
              <a:rPr lang="en-US" altLang="ja-JP" dirty="0" smtClean="0"/>
              <a:t>Too large performance impact when take V9000 Snapshot or incremental </a:t>
            </a:r>
            <a:r>
              <a:rPr lang="en-US" altLang="ja-JP" dirty="0" err="1" smtClean="0"/>
              <a:t>FlashCopy</a:t>
            </a:r>
            <a:endParaRPr lang="en-US" altLang="ja-JP" dirty="0" smtClean="0"/>
          </a:p>
          <a:p>
            <a:pPr lvl="3">
              <a:buClr>
                <a:srgbClr val="000000"/>
              </a:buClr>
              <a:buFont typeface="Wingdings" pitchFamily="2" charset="2"/>
              <a:buChar char="ü"/>
            </a:pPr>
            <a:r>
              <a:rPr lang="en-US" altLang="ja-JP" sz="1400" dirty="0" smtClean="0">
                <a:solidFill>
                  <a:srgbClr val="000000"/>
                </a:solidFill>
                <a:latin typeface="メイリオ" pitchFamily="50" charset="-128"/>
                <a:ea typeface="メイリオ" pitchFamily="50" charset="-128"/>
              </a:rPr>
              <a:t>Performance degradation over 90% when take Snapshot.</a:t>
            </a:r>
          </a:p>
          <a:p>
            <a:pPr lvl="3">
              <a:buClr>
                <a:srgbClr val="000000"/>
              </a:buClr>
              <a:buFont typeface="Wingdings" pitchFamily="2" charset="2"/>
              <a:buChar char="ü"/>
            </a:pPr>
            <a:r>
              <a:rPr lang="en-US" altLang="ja-JP" sz="1400" dirty="0" smtClean="0">
                <a:solidFill>
                  <a:srgbClr val="000000"/>
                </a:solidFill>
                <a:latin typeface="メイリオ" pitchFamily="50" charset="-128"/>
                <a:ea typeface="メイリオ" pitchFamily="50" charset="-128"/>
              </a:rPr>
              <a:t>Performance degradation over 60% when take incremental </a:t>
            </a:r>
            <a:r>
              <a:rPr lang="en-US" altLang="ja-JP" sz="1400" dirty="0" err="1" smtClean="0">
                <a:solidFill>
                  <a:srgbClr val="000000"/>
                </a:solidFill>
                <a:latin typeface="メイリオ" pitchFamily="50" charset="-128"/>
                <a:ea typeface="メイリオ" pitchFamily="50" charset="-128"/>
              </a:rPr>
              <a:t>FlashCopy</a:t>
            </a:r>
            <a:r>
              <a:rPr lang="en-US" altLang="ja-JP" sz="1400" dirty="0" smtClean="0">
                <a:solidFill>
                  <a:srgbClr val="000000"/>
                </a:solidFill>
                <a:latin typeface="メイリオ" pitchFamily="50" charset="-128"/>
                <a:ea typeface="メイリオ" pitchFamily="50" charset="-128"/>
              </a:rPr>
              <a:t> </a:t>
            </a:r>
            <a:endParaRPr lang="en-US" altLang="ja-JP" dirty="0" smtClean="0"/>
          </a:p>
          <a:p>
            <a:pPr lvl="1"/>
            <a:r>
              <a:rPr lang="en-US" altLang="ja-JP" dirty="0" smtClean="0"/>
              <a:t>Improvement point</a:t>
            </a:r>
          </a:p>
          <a:p>
            <a:pPr lvl="2"/>
            <a:r>
              <a:rPr lang="en-US" altLang="ja-JP" dirty="0" smtClean="0"/>
              <a:t>Enable customize grain size to meet front I/O size</a:t>
            </a:r>
          </a:p>
          <a:p>
            <a:pPr lvl="2"/>
            <a:r>
              <a:rPr kumimoji="1" lang="en-US" altLang="ja-JP" dirty="0" smtClean="0"/>
              <a:t>Change snapshot technology from Copy-on-Write(COW) to Redirect-on-Write(ROW)</a:t>
            </a:r>
          </a:p>
          <a:p>
            <a:pPr lvl="3">
              <a:buClr>
                <a:schemeClr val="tx1"/>
              </a:buClr>
              <a:buFont typeface="Wingdings" pitchFamily="2" charset="2"/>
              <a:buChar char="ü"/>
            </a:pPr>
            <a:r>
              <a:rPr lang="en-US" altLang="ja-JP" sz="1400" dirty="0" smtClean="0">
                <a:solidFill>
                  <a:schemeClr val="tx1"/>
                </a:solidFill>
                <a:latin typeface="メイリオ" pitchFamily="50" charset="-128"/>
                <a:ea typeface="メイリオ" pitchFamily="50" charset="-128"/>
              </a:rPr>
              <a:t>Performance impact of ROW is smaller than COW.</a:t>
            </a:r>
          </a:p>
          <a:p>
            <a:pPr lvl="3">
              <a:buClr>
                <a:schemeClr val="tx1"/>
              </a:buClr>
              <a:buFont typeface="Wingdings" pitchFamily="2" charset="2"/>
              <a:buChar char="ü"/>
            </a:pPr>
            <a:endParaRPr kumimoji="1" lang="en-US" altLang="ja-JP" sz="1400" dirty="0" smtClean="0">
              <a:solidFill>
                <a:schemeClr val="tx1"/>
              </a:solidFill>
              <a:latin typeface="メイリオ" pitchFamily="50" charset="-128"/>
              <a:ea typeface="メイリオ" pitchFamily="50" charset="-128"/>
            </a:endParaRPr>
          </a:p>
          <a:p>
            <a:r>
              <a:rPr lang="en-US" altLang="ja-JP" dirty="0" smtClean="0"/>
              <a:t>To propose alternate storage system.</a:t>
            </a:r>
          </a:p>
          <a:p>
            <a:pPr lvl="1"/>
            <a:r>
              <a:rPr lang="en-US" altLang="ja-JP" dirty="0" smtClean="0"/>
              <a:t>Provide X9000 storage system following schedule.</a:t>
            </a:r>
          </a:p>
          <a:p>
            <a:pPr lvl="2"/>
            <a:r>
              <a:rPr kumimoji="1" lang="en-US" altLang="ja-JP" dirty="0" smtClean="0"/>
              <a:t>Provide beta version in 2015/11/1</a:t>
            </a:r>
          </a:p>
          <a:p>
            <a:pPr lvl="2"/>
            <a:r>
              <a:rPr lang="en-US" altLang="ja-JP" dirty="0" smtClean="0"/>
              <a:t>Provide GA version in 2016/3/1</a:t>
            </a:r>
          </a:p>
          <a:p>
            <a:pPr lvl="1">
              <a:buNone/>
            </a:pPr>
            <a:r>
              <a:rPr lang="en-US" altLang="ja-JP" dirty="0" smtClean="0"/>
              <a:t>			or</a:t>
            </a:r>
          </a:p>
          <a:p>
            <a:pPr lvl="1"/>
            <a:r>
              <a:rPr lang="en-US" altLang="ja-JP" dirty="0" smtClean="0"/>
              <a:t>To support all SSD configuration on Spectrum Accelerate</a:t>
            </a:r>
          </a:p>
          <a:p>
            <a:pPr lvl="1">
              <a:buNone/>
            </a:pPr>
            <a:endParaRPr lang="en-US" altLang="ja-JP" dirty="0" smtClean="0"/>
          </a:p>
          <a:p>
            <a:pPr lvl="1">
              <a:buNone/>
            </a:pPr>
            <a:r>
              <a:rPr lang="en-US" altLang="ja-JP" dirty="0" smtClean="0"/>
              <a:t>-&gt;We understand XIV snapshot technology is using Redirect-on-Write(ROW).</a:t>
            </a:r>
          </a:p>
          <a:p>
            <a:pPr lvl="1">
              <a:buNone/>
            </a:pP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3</a:t>
            </a:fld>
            <a:endParaRPr lang="en-GB" altLang="ja-JP"/>
          </a:p>
        </p:txBody>
      </p:sp>
      <p:sp>
        <p:nvSpPr>
          <p:cNvPr id="5" name="テキスト ボックス 4"/>
          <p:cNvSpPr txBox="1"/>
          <p:nvPr/>
        </p:nvSpPr>
        <p:spPr>
          <a:xfrm>
            <a:off x="251520" y="764704"/>
            <a:ext cx="4740080" cy="369332"/>
          </a:xfrm>
          <a:prstGeom prst="rect">
            <a:avLst/>
          </a:prstGeom>
          <a:noFill/>
        </p:spPr>
        <p:txBody>
          <a:bodyPr wrap="none" rtlCol="0">
            <a:spAutoFit/>
          </a:bodyPr>
          <a:lstStyle/>
          <a:p>
            <a:r>
              <a:rPr lang="en-US" altLang="ja-JP" sz="1800" b="1" dirty="0" smtClean="0">
                <a:solidFill>
                  <a:schemeClr val="tx1"/>
                </a:solidFill>
                <a:latin typeface="メイリオ" pitchFamily="50" charset="-128"/>
                <a:ea typeface="メイリオ" pitchFamily="50" charset="-128"/>
                <a:cs typeface="メイリオ" pitchFamily="50" charset="-128"/>
              </a:rPr>
              <a:t>We hope either of the following item:</a:t>
            </a:r>
            <a:endParaRPr kumimoji="1" lang="ja-JP" altLang="en-US" sz="1800" b="1"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Business background and customer requirement</a:t>
            </a:r>
            <a:endParaRPr kumimoji="1" lang="ja-JP" altLang="en-US" dirty="0"/>
          </a:p>
        </p:txBody>
      </p:sp>
      <p:sp>
        <p:nvSpPr>
          <p:cNvPr id="3" name="コンテンツ プレースホルダ 2"/>
          <p:cNvSpPr>
            <a:spLocks noGrp="1"/>
          </p:cNvSpPr>
          <p:nvPr>
            <p:ph idx="1"/>
          </p:nvPr>
        </p:nvSpPr>
        <p:spPr>
          <a:xfrm>
            <a:off x="250825" y="1340768"/>
            <a:ext cx="8686800" cy="4664075"/>
          </a:xfrm>
        </p:spPr>
        <p:txBody>
          <a:bodyPr/>
          <a:lstStyle/>
          <a:p>
            <a:r>
              <a:rPr kumimoji="1" lang="en-US" altLang="ja-JP" dirty="0" smtClean="0"/>
              <a:t>Business background</a:t>
            </a:r>
          </a:p>
          <a:p>
            <a:pPr lvl="1"/>
            <a:r>
              <a:rPr kumimoji="1" lang="en-US" altLang="ja-JP" dirty="0" smtClean="0"/>
              <a:t>Customer</a:t>
            </a:r>
            <a:r>
              <a:rPr kumimoji="1" lang="ja-JP" altLang="en-US" dirty="0" smtClean="0"/>
              <a:t> </a:t>
            </a:r>
            <a:r>
              <a:rPr kumimoji="1" lang="en-US" altLang="ja-JP" dirty="0" smtClean="0"/>
              <a:t>name</a:t>
            </a:r>
            <a:r>
              <a:rPr kumimoji="1" lang="ja-JP" altLang="en-US" dirty="0" smtClean="0"/>
              <a:t>：</a:t>
            </a:r>
            <a:r>
              <a:rPr kumimoji="1" lang="en-US" altLang="ja-JP" dirty="0" smtClean="0"/>
              <a:t>Nifty</a:t>
            </a:r>
          </a:p>
          <a:p>
            <a:pPr lvl="1"/>
            <a:r>
              <a:rPr kumimoji="1" lang="en-US" altLang="ja-JP" dirty="0" smtClean="0"/>
              <a:t>Nifty is one of major cloud service provider in Japan.</a:t>
            </a:r>
          </a:p>
          <a:p>
            <a:pPr lvl="1"/>
            <a:r>
              <a:rPr lang="en-US" altLang="ja-JP" dirty="0" smtClean="0"/>
              <a:t>They ha</a:t>
            </a:r>
            <a:r>
              <a:rPr lang="en-US" altLang="ja-JP" dirty="0"/>
              <a:t>ve</a:t>
            </a:r>
            <a:r>
              <a:rPr lang="en-US" altLang="ja-JP" dirty="0" smtClean="0"/>
              <a:t> over 1000 physical servers and 7PB storage.</a:t>
            </a:r>
          </a:p>
          <a:p>
            <a:pPr lvl="2"/>
            <a:r>
              <a:rPr lang="en-US" altLang="ja-JP" dirty="0" smtClean="0"/>
              <a:t>They are using  </a:t>
            </a:r>
            <a:r>
              <a:rPr lang="en-US" altLang="ja-JP" dirty="0" err="1" smtClean="0"/>
              <a:t>Netapp</a:t>
            </a:r>
            <a:r>
              <a:rPr lang="en-US" altLang="ja-JP" dirty="0" smtClean="0"/>
              <a:t>,</a:t>
            </a:r>
            <a:r>
              <a:rPr lang="ja-JP" altLang="en-US" dirty="0" smtClean="0"/>
              <a:t> </a:t>
            </a:r>
            <a:r>
              <a:rPr lang="en-US" altLang="ja-JP" dirty="0" smtClean="0"/>
              <a:t>HP 3PAR , IBM V7000(all SSD)  and XIV(Gen2).</a:t>
            </a:r>
          </a:p>
          <a:p>
            <a:pPr lvl="3">
              <a:buClrTx/>
              <a:buFont typeface="Wingdings" pitchFamily="2" charset="2"/>
              <a:buChar char="ü"/>
            </a:pPr>
            <a:r>
              <a:rPr lang="en-US" altLang="ja-JP" sz="1400" dirty="0" smtClean="0">
                <a:solidFill>
                  <a:schemeClr val="tx1"/>
                </a:solidFill>
                <a:latin typeface="メイリオ" pitchFamily="50" charset="-128"/>
                <a:ea typeface="メイリオ" pitchFamily="50" charset="-128"/>
              </a:rPr>
              <a:t>Major storage vendor is </a:t>
            </a:r>
            <a:r>
              <a:rPr lang="en-US" altLang="ja-JP" sz="1400" dirty="0" err="1" smtClean="0">
                <a:solidFill>
                  <a:schemeClr val="tx1"/>
                </a:solidFill>
                <a:latin typeface="メイリオ" pitchFamily="50" charset="-128"/>
                <a:ea typeface="メイリオ" pitchFamily="50" charset="-128"/>
              </a:rPr>
              <a:t>Netapp</a:t>
            </a:r>
            <a:endParaRPr lang="en-US" altLang="ja-JP" sz="1400" dirty="0" smtClean="0">
              <a:solidFill>
                <a:schemeClr val="tx1"/>
              </a:solidFill>
              <a:latin typeface="メイリオ" pitchFamily="50" charset="-128"/>
              <a:ea typeface="メイリオ" pitchFamily="50" charset="-128"/>
            </a:endParaRPr>
          </a:p>
          <a:p>
            <a:pPr lvl="3">
              <a:buClrTx/>
              <a:buFont typeface="Wingdings" pitchFamily="2" charset="2"/>
              <a:buChar char="ü"/>
            </a:pPr>
            <a:r>
              <a:rPr lang="en-US" altLang="ja-JP" sz="1400" dirty="0" smtClean="0">
                <a:solidFill>
                  <a:schemeClr val="tx1"/>
                </a:solidFill>
                <a:latin typeface="メイリオ" pitchFamily="50" charset="-128"/>
                <a:ea typeface="メイリオ" pitchFamily="50" charset="-128"/>
              </a:rPr>
              <a:t>Over 90% of their capacity is </a:t>
            </a:r>
            <a:r>
              <a:rPr lang="en-US" altLang="ja-JP" sz="1400" dirty="0" err="1" smtClean="0">
                <a:solidFill>
                  <a:schemeClr val="tx1"/>
                </a:solidFill>
                <a:latin typeface="メイリオ" pitchFamily="50" charset="-128"/>
                <a:ea typeface="メイリオ" pitchFamily="50" charset="-128"/>
              </a:rPr>
              <a:t>Netapp</a:t>
            </a:r>
            <a:endParaRPr lang="en-US" altLang="ja-JP" sz="1400" dirty="0" smtClean="0">
              <a:solidFill>
                <a:schemeClr val="tx1"/>
              </a:solidFill>
              <a:latin typeface="メイリオ" pitchFamily="50" charset="-128"/>
              <a:ea typeface="メイリオ" pitchFamily="50" charset="-128"/>
            </a:endParaRPr>
          </a:p>
          <a:p>
            <a:pPr lvl="1">
              <a:buClr>
                <a:srgbClr val="000000"/>
              </a:buClr>
            </a:pPr>
            <a:r>
              <a:rPr lang="en-US" altLang="ja-JP" sz="1400" dirty="0" smtClean="0">
                <a:solidFill>
                  <a:schemeClr val="tx1"/>
                </a:solidFill>
                <a:latin typeface="メイリオ" pitchFamily="50" charset="-128"/>
                <a:ea typeface="メイリオ" pitchFamily="50" charset="-128"/>
              </a:rPr>
              <a:t> </a:t>
            </a:r>
            <a:r>
              <a:rPr lang="en-US" altLang="ja-JP" dirty="0" smtClean="0">
                <a:solidFill>
                  <a:srgbClr val="000000"/>
                </a:solidFill>
              </a:rPr>
              <a:t>They are planning new high speed storage service in Apr 16.</a:t>
            </a:r>
          </a:p>
          <a:p>
            <a:pPr lvl="2">
              <a:buClr>
                <a:srgbClr val="000000"/>
              </a:buClr>
            </a:pPr>
            <a:r>
              <a:rPr lang="en-US" altLang="ja-JP" dirty="0" smtClean="0">
                <a:solidFill>
                  <a:srgbClr val="000000"/>
                </a:solidFill>
              </a:rPr>
              <a:t>They are evaluating various flash storage system.(</a:t>
            </a:r>
            <a:r>
              <a:rPr lang="en-US" altLang="ja-JP" dirty="0" err="1" smtClean="0">
                <a:solidFill>
                  <a:srgbClr val="000000"/>
                </a:solidFill>
              </a:rPr>
              <a:t>PureStorage</a:t>
            </a:r>
            <a:r>
              <a:rPr lang="en-US" altLang="ja-JP" dirty="0" smtClean="0">
                <a:solidFill>
                  <a:srgbClr val="000000"/>
                </a:solidFill>
              </a:rPr>
              <a:t>, </a:t>
            </a:r>
            <a:r>
              <a:rPr lang="en-US" altLang="ja-JP" dirty="0" err="1" smtClean="0">
                <a:solidFill>
                  <a:srgbClr val="000000"/>
                </a:solidFill>
              </a:rPr>
              <a:t>XtremIO</a:t>
            </a:r>
            <a:r>
              <a:rPr lang="en-US" altLang="ja-JP" dirty="0" smtClean="0">
                <a:solidFill>
                  <a:srgbClr val="000000"/>
                </a:solidFill>
              </a:rPr>
              <a:t>, </a:t>
            </a:r>
            <a:r>
              <a:rPr lang="en-US" altLang="ja-JP" dirty="0" err="1" smtClean="0">
                <a:solidFill>
                  <a:srgbClr val="000000"/>
                </a:solidFill>
              </a:rPr>
              <a:t>Solidfire</a:t>
            </a:r>
            <a:r>
              <a:rPr lang="en-US" altLang="ja-JP" dirty="0" smtClean="0">
                <a:solidFill>
                  <a:srgbClr val="000000"/>
                </a:solidFill>
              </a:rPr>
              <a:t>)</a:t>
            </a:r>
          </a:p>
          <a:p>
            <a:pPr lvl="1">
              <a:buClr>
                <a:srgbClr val="000000"/>
              </a:buClr>
            </a:pPr>
            <a:r>
              <a:rPr lang="en-US" altLang="ja-JP" dirty="0" smtClean="0"/>
              <a:t>Now IBM is proposing V9000 storage system to Nifty</a:t>
            </a:r>
          </a:p>
          <a:p>
            <a:pPr lvl="2">
              <a:buClr>
                <a:srgbClr val="000000"/>
              </a:buClr>
            </a:pPr>
            <a:r>
              <a:rPr lang="en-US" altLang="ja-JP" dirty="0" smtClean="0"/>
              <a:t>4Q2015: To propose V9000(10TB) for test environment </a:t>
            </a:r>
          </a:p>
          <a:p>
            <a:pPr lvl="2">
              <a:buClr>
                <a:srgbClr val="000000"/>
              </a:buClr>
            </a:pPr>
            <a:r>
              <a:rPr kumimoji="1" lang="en-US" altLang="ja-JP" dirty="0" smtClean="0">
                <a:solidFill>
                  <a:schemeClr val="tx1"/>
                </a:solidFill>
                <a:latin typeface="メイリオ" pitchFamily="50" charset="-128"/>
                <a:ea typeface="メイリオ" pitchFamily="50" charset="-128"/>
              </a:rPr>
              <a:t>1Q2016</a:t>
            </a:r>
            <a:r>
              <a:rPr lang="en-US" altLang="ja-JP" dirty="0" smtClean="0"/>
              <a:t>:To propose V9000(100TB) for production environment.</a:t>
            </a:r>
          </a:p>
          <a:p>
            <a:pPr lvl="2">
              <a:buClr>
                <a:srgbClr val="000000"/>
              </a:buClr>
            </a:pPr>
            <a:r>
              <a:rPr lang="en-US" altLang="ja-JP" dirty="0" smtClean="0"/>
              <a:t>2Q2016 or later: To continue proposing V9000 with their growth of business.</a:t>
            </a:r>
            <a:r>
              <a:rPr lang="ja-JP" altLang="en-US" dirty="0" smtClean="0"/>
              <a:t>　　　　　（</a:t>
            </a:r>
            <a:r>
              <a:rPr lang="en-US" altLang="ja-JP" dirty="0" smtClean="0"/>
              <a:t>Over 1PB / 3Years</a:t>
            </a:r>
            <a:r>
              <a:rPr lang="ja-JP" altLang="en-US" dirty="0" smtClean="0"/>
              <a:t>）</a:t>
            </a:r>
            <a:endParaRPr kumimoji="1" lang="en-US" altLang="ja-JP" dirty="0" smtClean="0">
              <a:solidFill>
                <a:schemeClr val="tx1"/>
              </a:solidFill>
              <a:latin typeface="メイリオ" pitchFamily="50" charset="-128"/>
              <a:ea typeface="メイリオ" pitchFamily="50" charset="-128"/>
            </a:endParaRPr>
          </a:p>
          <a:p>
            <a:r>
              <a:rPr kumimoji="1" lang="en-US" altLang="ja-JP" dirty="0" smtClean="0"/>
              <a:t>Customer requirement</a:t>
            </a:r>
          </a:p>
          <a:p>
            <a:pPr lvl="1"/>
            <a:r>
              <a:rPr kumimoji="1" lang="en-US" altLang="ja-JP" dirty="0" smtClean="0"/>
              <a:t>Need Flash base storage </a:t>
            </a:r>
            <a:r>
              <a:rPr lang="en-US" altLang="ja-JP" dirty="0" smtClean="0"/>
              <a:t>for high speed storage cloud service.</a:t>
            </a:r>
          </a:p>
          <a:p>
            <a:pPr lvl="1"/>
            <a:r>
              <a:rPr lang="en-US" altLang="ja-JP" dirty="0" smtClean="0"/>
              <a:t>Capacity is over 1PB.</a:t>
            </a:r>
          </a:p>
          <a:p>
            <a:pPr lvl="1"/>
            <a:r>
              <a:rPr kumimoji="1" lang="en-US" altLang="ja-JP" dirty="0" smtClean="0"/>
              <a:t>Need point-in-time-copy </a:t>
            </a:r>
            <a:r>
              <a:rPr lang="en-US" altLang="ja-JP" dirty="0" smtClean="0"/>
              <a:t>for rapid recovery of data.</a:t>
            </a:r>
            <a:r>
              <a:rPr kumimoji="1" lang="en-US" altLang="ja-JP" dirty="0" smtClean="0"/>
              <a:t> </a:t>
            </a:r>
            <a:endParaRPr lang="en-US" altLang="ja-JP" dirty="0" smtClean="0"/>
          </a:p>
          <a:p>
            <a:pPr lvl="1"/>
            <a:r>
              <a:rPr kumimoji="1" lang="en-US" altLang="ja-JP" dirty="0" smtClean="0"/>
              <a:t>Performance impact taking point-in-time-copy less than 2-30%.</a:t>
            </a:r>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4</a:t>
            </a:fld>
            <a:endParaRPr lang="en-GB"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Customer real I/O pattern from V7000 </a:t>
            </a:r>
            <a:r>
              <a:rPr lang="en-US" altLang="ja-JP" dirty="0" err="1" smtClean="0"/>
              <a:t>iostats</a:t>
            </a:r>
            <a:endParaRPr kumimoji="1" lang="ja-JP" altLang="en-US" dirty="0"/>
          </a:p>
        </p:txBody>
      </p:sp>
      <p:sp>
        <p:nvSpPr>
          <p:cNvPr id="3" name="コンテンツ プレースホルダ 2"/>
          <p:cNvSpPr>
            <a:spLocks noGrp="1"/>
          </p:cNvSpPr>
          <p:nvPr>
            <p:ph idx="1"/>
          </p:nvPr>
        </p:nvSpPr>
        <p:spPr>
          <a:xfrm>
            <a:off x="250825" y="548680"/>
            <a:ext cx="8686800" cy="576064"/>
          </a:xfrm>
        </p:spPr>
        <p:txBody>
          <a:bodyPr/>
          <a:lstStyle/>
          <a:p>
            <a:r>
              <a:rPr lang="en-US" altLang="ja-JP" dirty="0" smtClean="0"/>
              <a:t>The following graph is IOPS and write% of current Nifty V7000.</a:t>
            </a:r>
            <a:endParaRPr kumimoji="1" lang="ja-JP" altLang="en-US"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5</a:t>
            </a:fld>
            <a:endParaRPr lang="en-GB" altLang="ja-JP"/>
          </a:p>
        </p:txBody>
      </p:sp>
      <p:grpSp>
        <p:nvGrpSpPr>
          <p:cNvPr id="6" name="グループ化 8"/>
          <p:cNvGrpSpPr/>
          <p:nvPr/>
        </p:nvGrpSpPr>
        <p:grpSpPr>
          <a:xfrm>
            <a:off x="251520" y="1168929"/>
            <a:ext cx="5616624" cy="3340191"/>
            <a:chOff x="251520" y="1168929"/>
            <a:chExt cx="5616624" cy="3340191"/>
          </a:xfrm>
        </p:grpSpPr>
        <p:pic>
          <p:nvPicPr>
            <p:cNvPr id="1026" name="Picture 2"/>
            <p:cNvPicPr>
              <a:picLocks noChangeAspect="1" noChangeArrowheads="1"/>
            </p:cNvPicPr>
            <p:nvPr/>
          </p:nvPicPr>
          <p:blipFill>
            <a:blip r:embed="rId2" cstate="print"/>
            <a:srcRect/>
            <a:stretch>
              <a:fillRect/>
            </a:stretch>
          </p:blipFill>
          <p:spPr bwMode="auto">
            <a:xfrm>
              <a:off x="269392" y="1168929"/>
              <a:ext cx="5598752" cy="3340191"/>
            </a:xfrm>
            <a:prstGeom prst="rect">
              <a:avLst/>
            </a:prstGeom>
            <a:noFill/>
            <a:ln w="9525">
              <a:noFill/>
              <a:miter lim="800000"/>
              <a:headEnd/>
              <a:tailEnd/>
            </a:ln>
          </p:spPr>
        </p:pic>
        <p:sp>
          <p:nvSpPr>
            <p:cNvPr id="7" name="テキスト ボックス 6"/>
            <p:cNvSpPr txBox="1"/>
            <p:nvPr/>
          </p:nvSpPr>
          <p:spPr>
            <a:xfrm>
              <a:off x="5076056" y="1700808"/>
              <a:ext cx="792088" cy="246221"/>
            </a:xfrm>
            <a:prstGeom prst="rect">
              <a:avLst/>
            </a:prstGeom>
            <a:noFill/>
          </p:spPr>
          <p:txBody>
            <a:bodyPr wrap="square" rtlCol="0">
              <a:spAutoFit/>
            </a:bodyPr>
            <a:lstStyle/>
            <a:p>
              <a:pPr algn="ctr"/>
              <a:r>
                <a:rPr kumimoji="1" lang="en-US" altLang="ja-JP" sz="1000" dirty="0" smtClean="0">
                  <a:solidFill>
                    <a:schemeClr val="tx1"/>
                  </a:solidFill>
                  <a:latin typeface="メイリオ" pitchFamily="50" charset="-128"/>
                  <a:ea typeface="メイリオ" pitchFamily="50" charset="-128"/>
                  <a:cs typeface="メイリオ" pitchFamily="50" charset="-128"/>
                </a:rPr>
                <a:t>Write%</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251520" y="1700808"/>
              <a:ext cx="792088" cy="246221"/>
            </a:xfrm>
            <a:prstGeom prst="rect">
              <a:avLst/>
            </a:prstGeom>
            <a:noFill/>
          </p:spPr>
          <p:txBody>
            <a:bodyPr wrap="square" rtlCol="0">
              <a:spAutoFit/>
            </a:bodyPr>
            <a:lstStyle/>
            <a:p>
              <a:pPr algn="ctr"/>
              <a:r>
                <a:rPr kumimoji="1" lang="en-US" altLang="ja-JP" sz="1000" dirty="0" smtClean="0">
                  <a:solidFill>
                    <a:schemeClr val="tx1"/>
                  </a:solidFill>
                  <a:latin typeface="メイリオ" pitchFamily="50" charset="-128"/>
                  <a:ea typeface="メイリオ" pitchFamily="50" charset="-128"/>
                  <a:cs typeface="メイリオ" pitchFamily="50" charset="-128"/>
                </a:rPr>
                <a:t>IOPS</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grpSp>
      <p:graphicFrame>
        <p:nvGraphicFramePr>
          <p:cNvPr id="5" name="表 4"/>
          <p:cNvGraphicFramePr>
            <a:graphicFrameLocks noGrp="1"/>
          </p:cNvGraphicFramePr>
          <p:nvPr/>
        </p:nvGraphicFramePr>
        <p:xfrm>
          <a:off x="4644008" y="4332908"/>
          <a:ext cx="4320480" cy="2214436"/>
        </p:xfrm>
        <a:graphic>
          <a:graphicData uri="http://schemas.openxmlformats.org/drawingml/2006/table">
            <a:tbl>
              <a:tblPr/>
              <a:tblGrid>
                <a:gridCol w="1664185"/>
                <a:gridCol w="1262591"/>
                <a:gridCol w="1393704"/>
              </a:tblGrid>
              <a:tr h="405566">
                <a:tc>
                  <a:txBody>
                    <a:bodyPr/>
                    <a:lstStyle/>
                    <a:p>
                      <a:pPr algn="ctr" fontAlgn="b"/>
                      <a:r>
                        <a:rPr lang="ja-JP" altLang="en-US" sz="1200" b="1" i="0" u="none" strike="noStrike" dirty="0">
                          <a:solidFill>
                            <a:srgbClr val="000000"/>
                          </a:solidFill>
                          <a:latin typeface="メイリオ"/>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altLang="ja-JP" sz="1200" b="1" i="0" u="none" strike="noStrike" dirty="0" smtClean="0">
                          <a:solidFill>
                            <a:srgbClr val="000000"/>
                          </a:solidFill>
                          <a:latin typeface="メイリオ"/>
                        </a:rPr>
                        <a:t>Average</a:t>
                      </a:r>
                    </a:p>
                    <a:p>
                      <a:pPr algn="ctr" fontAlgn="b"/>
                      <a:r>
                        <a:rPr lang="en-US" altLang="ja-JP" sz="1200" b="1" i="0" u="none" strike="noStrike" dirty="0" smtClean="0">
                          <a:solidFill>
                            <a:srgbClr val="000000"/>
                          </a:solidFill>
                          <a:latin typeface="メイリオ"/>
                        </a:rPr>
                        <a:t>IOPS</a:t>
                      </a:r>
                      <a:endParaRPr lang="ja-JP" altLang="en-US" sz="1200" b="1" i="0" u="none" strike="noStrike" dirty="0">
                        <a:solidFill>
                          <a:srgbClr val="000000"/>
                        </a:solidFill>
                        <a:latin typeface="メイリオ"/>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altLang="ja-JP" sz="1200" b="1" i="0" u="none" strike="noStrike" dirty="0" smtClean="0">
                          <a:solidFill>
                            <a:srgbClr val="000000"/>
                          </a:solidFill>
                          <a:latin typeface="メイリオ"/>
                        </a:rPr>
                        <a:t>Maximum</a:t>
                      </a:r>
                    </a:p>
                    <a:p>
                      <a:pPr algn="ctr" fontAlgn="b"/>
                      <a:r>
                        <a:rPr lang="en-US" altLang="ja-JP" sz="1200" b="1" i="0" u="none" strike="noStrike" dirty="0" smtClean="0">
                          <a:solidFill>
                            <a:srgbClr val="000000"/>
                          </a:solidFill>
                          <a:latin typeface="メイリオ"/>
                        </a:rPr>
                        <a:t>IOPS</a:t>
                      </a:r>
                      <a:endParaRPr lang="ja-JP" altLang="en-US" sz="1200" b="1" i="0" u="none" strike="noStrike" dirty="0">
                        <a:solidFill>
                          <a:srgbClr val="000000"/>
                        </a:solidFill>
                        <a:latin typeface="メイリオ"/>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85470">
                <a:tc>
                  <a:txBody>
                    <a:bodyPr/>
                    <a:lstStyle/>
                    <a:p>
                      <a:pPr algn="l" fontAlgn="b"/>
                      <a:r>
                        <a:rPr lang="en-US" sz="1200" b="1" i="0" u="none" strike="noStrike">
                          <a:solidFill>
                            <a:srgbClr val="000000"/>
                          </a:solidFill>
                          <a:latin typeface="メイリオ"/>
                        </a:rPr>
                        <a:t>CPU%</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altLang="ja-JP" sz="1200" b="0" i="0" u="none" strike="noStrike">
                          <a:solidFill>
                            <a:srgbClr val="000000"/>
                          </a:solidFill>
                          <a:latin typeface="メイリオ"/>
                        </a:rPr>
                        <a:t>4.0%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a:solidFill>
                            <a:srgbClr val="000000"/>
                          </a:solidFill>
                          <a:latin typeface="メイリオ"/>
                        </a:rPr>
                        <a:t>26.2%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470">
                <a:tc>
                  <a:txBody>
                    <a:bodyPr/>
                    <a:lstStyle/>
                    <a:p>
                      <a:pPr algn="l" fontAlgn="b"/>
                      <a:r>
                        <a:rPr lang="en-US" sz="1200" b="1" i="0" u="none" strike="noStrike">
                          <a:solidFill>
                            <a:srgbClr val="000000"/>
                          </a:solidFill>
                          <a:latin typeface="メイリオ"/>
                        </a:rPr>
                        <a:t>IOPS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200" b="0" i="0" u="none" strike="noStrike">
                          <a:solidFill>
                            <a:srgbClr val="000000"/>
                          </a:solidFill>
                          <a:latin typeface="メイリオ"/>
                        </a:rPr>
                        <a:t>355iops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メイリオ"/>
                        </a:rPr>
                        <a:t>2,214iops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470">
                <a:tc>
                  <a:txBody>
                    <a:bodyPr/>
                    <a:lstStyle/>
                    <a:p>
                      <a:pPr algn="l" fontAlgn="b"/>
                      <a:r>
                        <a:rPr lang="en-US" sz="1200" b="1" i="0" u="none" strike="noStrike">
                          <a:solidFill>
                            <a:srgbClr val="000000"/>
                          </a:solidFill>
                          <a:latin typeface="メイリオ"/>
                        </a:rPr>
                        <a:t>MBPS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200" b="0" i="0" u="none" strike="noStrike" dirty="0">
                          <a:solidFill>
                            <a:srgbClr val="000000"/>
                          </a:solidFill>
                          <a:latin typeface="メイリオ"/>
                        </a:rPr>
                        <a:t>4.6MBps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メイリオ"/>
                        </a:rPr>
                        <a:t>77.5MBps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326">
                <a:tc>
                  <a:txBody>
                    <a:bodyPr/>
                    <a:lstStyle/>
                    <a:p>
                      <a:pPr algn="l" fontAlgn="b"/>
                      <a:r>
                        <a:rPr lang="en-US" altLang="ja-JP" sz="1200" b="1" i="0" u="none" strike="noStrike" dirty="0" err="1" smtClean="0">
                          <a:solidFill>
                            <a:srgbClr val="000000"/>
                          </a:solidFill>
                          <a:latin typeface="メイリオ"/>
                        </a:rPr>
                        <a:t>Avg</a:t>
                      </a:r>
                      <a:r>
                        <a:rPr lang="en-US" altLang="ja-JP" sz="1200" b="1" i="0" u="none" strike="noStrike" baseline="0" dirty="0" smtClean="0">
                          <a:solidFill>
                            <a:srgbClr val="000000"/>
                          </a:solidFill>
                          <a:latin typeface="メイリオ"/>
                        </a:rPr>
                        <a:t>  r</a:t>
                      </a:r>
                      <a:r>
                        <a:rPr lang="en-US" sz="1200" b="1" i="0" u="none" strike="noStrike" dirty="0" smtClean="0">
                          <a:solidFill>
                            <a:srgbClr val="000000"/>
                          </a:solidFill>
                          <a:latin typeface="メイリオ"/>
                        </a:rPr>
                        <a:t>esponse</a:t>
                      </a:r>
                      <a:r>
                        <a:rPr lang="en-US" sz="1200" b="1" i="0" u="none" strike="noStrike" baseline="0" dirty="0" smtClean="0">
                          <a:solidFill>
                            <a:srgbClr val="000000"/>
                          </a:solidFill>
                          <a:latin typeface="メイリオ"/>
                        </a:rPr>
                        <a:t> t</a:t>
                      </a:r>
                      <a:r>
                        <a:rPr lang="en-US" sz="1200" b="1" i="0" u="none" strike="noStrike" dirty="0" smtClean="0">
                          <a:solidFill>
                            <a:srgbClr val="000000"/>
                          </a:solidFill>
                          <a:latin typeface="メイリオ"/>
                        </a:rPr>
                        <a:t>ime</a:t>
                      </a:r>
                      <a:endParaRPr lang="en-US" sz="1200" b="1" i="0" u="none" strike="noStrike" dirty="0">
                        <a:solidFill>
                          <a:srgbClr val="000000"/>
                        </a:solidFill>
                        <a:latin typeface="メイリオ"/>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200" b="0" i="0" u="none" strike="noStrike">
                          <a:solidFill>
                            <a:srgbClr val="000000"/>
                          </a:solidFill>
                          <a:latin typeface="メイリオ"/>
                        </a:rPr>
                        <a:t>0.8ms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メイリオ"/>
                        </a:rPr>
                        <a:t>1.4ms</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470">
                <a:tc>
                  <a:txBody>
                    <a:bodyPr/>
                    <a:lstStyle/>
                    <a:p>
                      <a:pPr algn="l" fontAlgn="b"/>
                      <a:r>
                        <a:rPr lang="en-US" sz="1200" b="1" i="0" u="none" strike="noStrike" dirty="0" smtClean="0">
                          <a:solidFill>
                            <a:srgbClr val="000000"/>
                          </a:solidFill>
                          <a:latin typeface="メイリオ"/>
                        </a:rPr>
                        <a:t>Read%</a:t>
                      </a:r>
                      <a:endParaRPr lang="en-US" sz="1200" b="1" i="0" u="none" strike="noStrike" dirty="0">
                        <a:solidFill>
                          <a:srgbClr val="000000"/>
                        </a:solidFill>
                        <a:latin typeface="メイリオ"/>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altLang="ja-JP" sz="1200" b="0" i="0" u="none" strike="noStrike">
                          <a:solidFill>
                            <a:srgbClr val="000000"/>
                          </a:solidFill>
                          <a:latin typeface="メイリオ"/>
                        </a:rPr>
                        <a:t>0.8%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a:solidFill>
                            <a:srgbClr val="000000"/>
                          </a:solidFill>
                          <a:latin typeface="メイリオ"/>
                        </a:rPr>
                        <a:t>0.1%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85470">
                <a:tc>
                  <a:txBody>
                    <a:bodyPr/>
                    <a:lstStyle/>
                    <a:p>
                      <a:pPr algn="l" fontAlgn="b"/>
                      <a:r>
                        <a:rPr lang="en-US" altLang="ja-JP" sz="1200" b="1" i="0" u="none" strike="noStrike" dirty="0" smtClean="0">
                          <a:solidFill>
                            <a:srgbClr val="000000"/>
                          </a:solidFill>
                          <a:latin typeface="メイリオ"/>
                        </a:rPr>
                        <a:t>Block</a:t>
                      </a:r>
                      <a:r>
                        <a:rPr lang="en-US" altLang="ja-JP" sz="1200" b="1" i="0" u="none" strike="noStrike" baseline="0" dirty="0" smtClean="0">
                          <a:solidFill>
                            <a:srgbClr val="000000"/>
                          </a:solidFill>
                          <a:latin typeface="メイリオ"/>
                        </a:rPr>
                        <a:t> Size</a:t>
                      </a:r>
                      <a:endParaRPr lang="ja-JP" altLang="en-US" sz="1200" b="1" i="0" u="none" strike="noStrike" dirty="0">
                        <a:solidFill>
                          <a:srgbClr val="000000"/>
                        </a:solidFill>
                        <a:latin typeface="メイリオ"/>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200" b="0" i="0" u="none" strike="noStrike" dirty="0">
                          <a:solidFill>
                            <a:srgbClr val="000000"/>
                          </a:solidFill>
                          <a:latin typeface="メイリオ"/>
                        </a:rPr>
                        <a:t>13.2KB</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メイリオ"/>
                        </a:rPr>
                        <a:t>35.9KB</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角丸四角形 9"/>
          <p:cNvSpPr/>
          <p:nvPr/>
        </p:nvSpPr>
        <p:spPr bwMode="auto">
          <a:xfrm>
            <a:off x="7524328" y="4293096"/>
            <a:ext cx="1512168" cy="2448272"/>
          </a:xfrm>
          <a:prstGeom prst="roundRect">
            <a:avLst/>
          </a:prstGeom>
          <a:noFill/>
          <a:ln w="28575">
            <a:solidFill>
              <a:srgbClr val="FF0000"/>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8750" y="3140968"/>
            <a:ext cx="8686800" cy="698500"/>
          </a:xfrm>
        </p:spPr>
        <p:txBody>
          <a:bodyPr/>
          <a:lstStyle/>
          <a:p>
            <a:r>
              <a:rPr kumimoji="1" lang="en-US" altLang="ja-JP" dirty="0" smtClean="0"/>
              <a:t>Result of internal test.</a:t>
            </a:r>
            <a:endParaRPr kumimoji="1" lang="ja-JP" altLang="en-US"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6</a:t>
            </a:fld>
            <a:endParaRPr lang="en-GB"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Overview of Testing</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Purpose of test and customer expectation.</a:t>
            </a:r>
          </a:p>
          <a:p>
            <a:pPr lvl="1"/>
            <a:r>
              <a:rPr lang="en-US" altLang="ja-JP" dirty="0" smtClean="0"/>
              <a:t>To evaluate Flash </a:t>
            </a:r>
            <a:r>
              <a:rPr lang="en-US" altLang="ja-JP" dirty="0"/>
              <a:t>base storage for high speed storage cloud </a:t>
            </a:r>
            <a:r>
              <a:rPr lang="en-US" altLang="ja-JP" dirty="0" smtClean="0"/>
              <a:t>service.</a:t>
            </a:r>
            <a:endParaRPr lang="en-US" altLang="ja-JP" dirty="0"/>
          </a:p>
          <a:p>
            <a:pPr lvl="1"/>
            <a:r>
              <a:rPr lang="en-US" altLang="ja-JP" dirty="0" smtClean="0"/>
              <a:t>To measure performance impact when create point-in-time-copy.</a:t>
            </a:r>
          </a:p>
          <a:p>
            <a:pPr lvl="2"/>
            <a:r>
              <a:rPr lang="en-US" altLang="ja-JP" dirty="0" smtClean="0"/>
              <a:t>Point –in-time-copy mean V9000 Snapshot and incremental </a:t>
            </a:r>
            <a:r>
              <a:rPr lang="en-US" altLang="ja-JP" dirty="0" err="1" smtClean="0"/>
              <a:t>FlashCopy</a:t>
            </a:r>
            <a:r>
              <a:rPr lang="en-US" altLang="ja-JP" dirty="0" smtClean="0"/>
              <a:t>.</a:t>
            </a:r>
          </a:p>
          <a:p>
            <a:pPr lvl="1"/>
            <a:r>
              <a:rPr lang="en-US" altLang="ja-JP" dirty="0" smtClean="0"/>
              <a:t>Customer expectation is less than 30% when create point-in-time copy.</a:t>
            </a:r>
          </a:p>
          <a:p>
            <a:r>
              <a:rPr lang="en-US" altLang="ja-JP" dirty="0" smtClean="0"/>
              <a:t>Test procedure</a:t>
            </a:r>
          </a:p>
          <a:p>
            <a:pPr lvl="1"/>
            <a:r>
              <a:rPr lang="en-US" altLang="ja-JP" dirty="0" smtClean="0"/>
              <a:t>Test1:To measure the effect of customer I/O pattern.</a:t>
            </a:r>
          </a:p>
          <a:p>
            <a:pPr lvl="2"/>
            <a:r>
              <a:rPr lang="en-US" altLang="ja-JP" dirty="0" smtClean="0"/>
              <a:t>Create I/O workload based on customer real I/O pattern.</a:t>
            </a:r>
          </a:p>
          <a:p>
            <a:pPr lvl="2"/>
            <a:r>
              <a:rPr lang="en-US" altLang="ja-JP" dirty="0" smtClean="0"/>
              <a:t>Create Snapshot and incremental </a:t>
            </a:r>
            <a:r>
              <a:rPr lang="en-US" altLang="ja-JP" dirty="0" err="1" smtClean="0"/>
              <a:t>FlashCopy</a:t>
            </a:r>
            <a:r>
              <a:rPr lang="en-US" altLang="ja-JP" dirty="0" smtClean="0"/>
              <a:t> during above I/O work load.</a:t>
            </a:r>
          </a:p>
          <a:p>
            <a:pPr lvl="2"/>
            <a:r>
              <a:rPr lang="en-US" altLang="ja-JP" dirty="0" smtClean="0"/>
              <a:t>To measure performance impact when create point-in-time-copy.</a:t>
            </a:r>
          </a:p>
          <a:p>
            <a:pPr lvl="1"/>
            <a:r>
              <a:rPr kumimoji="1" lang="en-US" altLang="ja-JP" dirty="0" smtClean="0"/>
              <a:t>Test2:To measure the effect of sequential and random access.</a:t>
            </a:r>
          </a:p>
          <a:p>
            <a:pPr lvl="2"/>
            <a:r>
              <a:rPr kumimoji="1" lang="en-US" altLang="ja-JP" dirty="0" smtClean="0"/>
              <a:t>Create I/O workload 100% sequential access and 25% random access.</a:t>
            </a:r>
          </a:p>
          <a:p>
            <a:pPr lvl="2"/>
            <a:r>
              <a:rPr lang="en-US" altLang="ja-JP" dirty="0" smtClean="0"/>
              <a:t>Create Snapshot and incremental </a:t>
            </a:r>
            <a:r>
              <a:rPr lang="en-US" altLang="ja-JP" dirty="0" err="1" smtClean="0"/>
              <a:t>FlashCopy</a:t>
            </a:r>
            <a:r>
              <a:rPr lang="en-US" altLang="ja-JP" dirty="0" smtClean="0"/>
              <a:t> during above I/O work load.</a:t>
            </a:r>
          </a:p>
          <a:p>
            <a:pPr lvl="2"/>
            <a:r>
              <a:rPr lang="en-US" altLang="ja-JP" dirty="0" smtClean="0"/>
              <a:t>To measure performance impact when create point-in-time-copy.</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0"/>
          </p:nvPr>
        </p:nvSpPr>
        <p:spPr/>
        <p:txBody>
          <a:bodyPr/>
          <a:lstStyle/>
          <a:p>
            <a:fld id="{CC51BD14-EBD2-4DF9-B668-3593ED63B372}" type="slidenum">
              <a:rPr lang="ja-JP" altLang="en-GB" smtClean="0"/>
              <a:pPr/>
              <a:t>7</a:t>
            </a:fld>
            <a:endParaRPr lang="en-GB"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Test environment</a:t>
            </a:r>
            <a:endParaRPr kumimoji="1" lang="ja-JP" altLang="en-US" dirty="0"/>
          </a:p>
        </p:txBody>
      </p:sp>
      <p:sp>
        <p:nvSpPr>
          <p:cNvPr id="6" name="フローチャート: 処理 5"/>
          <p:cNvSpPr/>
          <p:nvPr/>
        </p:nvSpPr>
        <p:spPr bwMode="auto">
          <a:xfrm>
            <a:off x="5580112" y="608336"/>
            <a:ext cx="2664296" cy="1656184"/>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58595B"/>
                </a:solidFill>
                <a:effectLst/>
                <a:latin typeface="Arial" charset="0"/>
                <a:ea typeface="ＭＳ Ｐゴシック" charset="0"/>
                <a:cs typeface="ＭＳ Ｐゴシック" charset="0"/>
              </a:rPr>
              <a:t>Windows2008R2 EE SP1</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Xeon 3.6GHz x 2CPU(16 Core)</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64GB Memory</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err="1" smtClean="0">
                <a:ea typeface="ＭＳ Ｐゴシック" charset="0"/>
                <a:cs typeface="ＭＳ Ｐゴシック" charset="0"/>
              </a:rPr>
              <a:t>iometer</a:t>
            </a:r>
            <a:endParaRPr kumimoji="0" lang="en-US" altLang="ja-JP" dirty="0" smtClean="0">
              <a:ea typeface="ＭＳ Ｐゴシック" charset="0"/>
              <a:cs typeface="ＭＳ Ｐゴシック" charset="0"/>
            </a:endParaRPr>
          </a:p>
        </p:txBody>
      </p:sp>
      <p:sp>
        <p:nvSpPr>
          <p:cNvPr id="8" name="フローチャート: 処理 7"/>
          <p:cNvSpPr/>
          <p:nvPr/>
        </p:nvSpPr>
        <p:spPr bwMode="auto">
          <a:xfrm>
            <a:off x="5796136" y="1976488"/>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9" name="フローチャート: 処理 8"/>
          <p:cNvSpPr/>
          <p:nvPr/>
        </p:nvSpPr>
        <p:spPr bwMode="auto">
          <a:xfrm>
            <a:off x="6372200" y="1976488"/>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0" name="フローチャート: 処理 9"/>
          <p:cNvSpPr/>
          <p:nvPr/>
        </p:nvSpPr>
        <p:spPr bwMode="auto">
          <a:xfrm>
            <a:off x="6948264" y="1976488"/>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1" name="フローチャート: 処理 10"/>
          <p:cNvSpPr/>
          <p:nvPr/>
        </p:nvSpPr>
        <p:spPr bwMode="auto">
          <a:xfrm>
            <a:off x="7524328" y="1976488"/>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2" name="フローチャート: 処理 11"/>
          <p:cNvSpPr/>
          <p:nvPr/>
        </p:nvSpPr>
        <p:spPr bwMode="auto">
          <a:xfrm>
            <a:off x="5652120" y="2552552"/>
            <a:ext cx="2520280"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FSSW</a:t>
            </a:r>
          </a:p>
        </p:txBody>
      </p:sp>
      <p:sp>
        <p:nvSpPr>
          <p:cNvPr id="13" name="フローチャート: 処理 12"/>
          <p:cNvSpPr/>
          <p:nvPr/>
        </p:nvSpPr>
        <p:spPr bwMode="auto">
          <a:xfrm>
            <a:off x="5292080" y="3344640"/>
            <a:ext cx="3384376" cy="3324720"/>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b"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dirty="0" smtClean="0">
                <a:ln>
                  <a:noFill/>
                </a:ln>
                <a:solidFill>
                  <a:srgbClr val="58595B"/>
                </a:solidFill>
                <a:effectLst/>
                <a:latin typeface="Arial" charset="0"/>
                <a:ea typeface="ＭＳ Ｐゴシック" charset="0"/>
                <a:cs typeface="ＭＳ Ｐゴシック" charset="0"/>
              </a:rPr>
              <a:t>V9000(1.2TB</a:t>
            </a:r>
            <a:r>
              <a:rPr kumimoji="0" lang="en-US" altLang="ja-JP" sz="1800" b="1" i="0" u="none" strike="noStrike" cap="none" normalizeH="0" dirty="0" smtClean="0">
                <a:ln>
                  <a:noFill/>
                </a:ln>
                <a:solidFill>
                  <a:srgbClr val="58595B"/>
                </a:solidFill>
                <a:effectLst/>
                <a:latin typeface="Arial" charset="0"/>
                <a:ea typeface="ＭＳ Ｐゴシック" charset="0"/>
                <a:cs typeface="ＭＳ Ｐゴシック" charset="0"/>
              </a:rPr>
              <a:t> x 12Modules)</a:t>
            </a:r>
            <a:endParaRPr kumimoji="0" lang="en-US" altLang="ja-JP" sz="1800" b="1" i="0" u="none" strike="noStrike" cap="none" normalizeH="0" baseline="0" dirty="0" smtClean="0">
              <a:ln>
                <a:noFill/>
              </a:ln>
              <a:solidFill>
                <a:srgbClr val="58595B"/>
              </a:solidFill>
              <a:effectLst/>
              <a:latin typeface="Arial" charset="0"/>
              <a:ea typeface="ＭＳ Ｐゴシック" charset="0"/>
              <a:cs typeface="ＭＳ Ｐゴシック" charset="0"/>
            </a:endParaRPr>
          </a:p>
        </p:txBody>
      </p:sp>
      <p:grpSp>
        <p:nvGrpSpPr>
          <p:cNvPr id="3" name="グループ化 17"/>
          <p:cNvGrpSpPr/>
          <p:nvPr/>
        </p:nvGrpSpPr>
        <p:grpSpPr>
          <a:xfrm>
            <a:off x="5652120" y="3344640"/>
            <a:ext cx="1296144" cy="288032"/>
            <a:chOff x="5508104" y="4509120"/>
            <a:chExt cx="2304256" cy="288032"/>
          </a:xfrm>
        </p:grpSpPr>
        <p:sp>
          <p:nvSpPr>
            <p:cNvPr id="14" name="フローチャート: 処理 13"/>
            <p:cNvSpPr/>
            <p:nvPr/>
          </p:nvSpPr>
          <p:spPr bwMode="auto">
            <a:xfrm>
              <a:off x="5508104"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5" name="フローチャート: 処理 14"/>
            <p:cNvSpPr/>
            <p:nvPr/>
          </p:nvSpPr>
          <p:spPr bwMode="auto">
            <a:xfrm>
              <a:off x="6084168"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6" name="フローチャート: 処理 15"/>
            <p:cNvSpPr/>
            <p:nvPr/>
          </p:nvSpPr>
          <p:spPr bwMode="auto">
            <a:xfrm>
              <a:off x="6660232"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17" name="フローチャート: 処理 16"/>
            <p:cNvSpPr/>
            <p:nvPr/>
          </p:nvSpPr>
          <p:spPr bwMode="auto">
            <a:xfrm>
              <a:off x="7236296"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grpSp>
      <p:grpSp>
        <p:nvGrpSpPr>
          <p:cNvPr id="4" name="グループ化 18"/>
          <p:cNvGrpSpPr/>
          <p:nvPr/>
        </p:nvGrpSpPr>
        <p:grpSpPr>
          <a:xfrm>
            <a:off x="6948264" y="3344640"/>
            <a:ext cx="1296144" cy="288032"/>
            <a:chOff x="5508104" y="4509120"/>
            <a:chExt cx="2304256" cy="288032"/>
          </a:xfrm>
        </p:grpSpPr>
        <p:sp>
          <p:nvSpPr>
            <p:cNvPr id="20" name="フローチャート: 処理 19"/>
            <p:cNvSpPr/>
            <p:nvPr/>
          </p:nvSpPr>
          <p:spPr bwMode="auto">
            <a:xfrm>
              <a:off x="5508104"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21" name="フローチャート: 処理 20"/>
            <p:cNvSpPr/>
            <p:nvPr/>
          </p:nvSpPr>
          <p:spPr bwMode="auto">
            <a:xfrm>
              <a:off x="6084168"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22" name="フローチャート: 処理 21"/>
            <p:cNvSpPr/>
            <p:nvPr/>
          </p:nvSpPr>
          <p:spPr bwMode="auto">
            <a:xfrm>
              <a:off x="6660232"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sp>
          <p:nvSpPr>
            <p:cNvPr id="23" name="フローチャート: 処理 22"/>
            <p:cNvSpPr/>
            <p:nvPr/>
          </p:nvSpPr>
          <p:spPr bwMode="auto">
            <a:xfrm>
              <a:off x="7236296" y="4509120"/>
              <a:ext cx="576064" cy="288032"/>
            </a:xfrm>
            <a:prstGeom prst="flowChartProcess">
              <a:avLst/>
            </a:prstGeom>
            <a:noFill/>
            <a:ln>
              <a:solidFill>
                <a:schemeClr val="tx1">
                  <a:lumMod val="95000"/>
                  <a:lumOff val="5000"/>
                </a:schemeClr>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ea typeface="ＭＳ Ｐゴシック" charset="0"/>
                  <a:cs typeface="ＭＳ Ｐゴシック" charset="0"/>
                </a:rPr>
                <a:t>FC</a:t>
              </a:r>
            </a:p>
          </p:txBody>
        </p:sp>
      </p:grpSp>
      <p:cxnSp>
        <p:nvCxnSpPr>
          <p:cNvPr id="25" name="直線コネクタ 24"/>
          <p:cNvCxnSpPr>
            <a:stCxn id="12" idx="2"/>
            <a:endCxn id="14" idx="0"/>
          </p:cNvCxnSpPr>
          <p:nvPr/>
        </p:nvCxnSpPr>
        <p:spPr bwMode="auto">
          <a:xfrm flipH="1">
            <a:off x="5814138" y="2840584"/>
            <a:ext cx="1098122"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27" name="直線コネクタ 26"/>
          <p:cNvCxnSpPr>
            <a:stCxn id="12" idx="2"/>
            <a:endCxn id="15" idx="0"/>
          </p:cNvCxnSpPr>
          <p:nvPr/>
        </p:nvCxnSpPr>
        <p:spPr bwMode="auto">
          <a:xfrm flipH="1">
            <a:off x="6138174" y="2840584"/>
            <a:ext cx="774086"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29" name="直線コネクタ 28"/>
          <p:cNvCxnSpPr>
            <a:stCxn id="12" idx="2"/>
            <a:endCxn id="16" idx="0"/>
          </p:cNvCxnSpPr>
          <p:nvPr/>
        </p:nvCxnSpPr>
        <p:spPr bwMode="auto">
          <a:xfrm flipH="1">
            <a:off x="6462210" y="2840584"/>
            <a:ext cx="450050"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1" name="直線コネクタ 30"/>
          <p:cNvCxnSpPr>
            <a:stCxn id="12" idx="2"/>
            <a:endCxn id="17" idx="0"/>
          </p:cNvCxnSpPr>
          <p:nvPr/>
        </p:nvCxnSpPr>
        <p:spPr bwMode="auto">
          <a:xfrm flipH="1">
            <a:off x="6786246" y="2840584"/>
            <a:ext cx="126014"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4" name="直線コネクタ 33"/>
          <p:cNvCxnSpPr>
            <a:stCxn id="20" idx="0"/>
            <a:endCxn id="12" idx="2"/>
          </p:cNvCxnSpPr>
          <p:nvPr/>
        </p:nvCxnSpPr>
        <p:spPr bwMode="auto">
          <a:xfrm flipH="1" flipV="1">
            <a:off x="6912260" y="2840584"/>
            <a:ext cx="198022"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6" name="直線コネクタ 35"/>
          <p:cNvCxnSpPr>
            <a:stCxn id="21" idx="0"/>
            <a:endCxn id="12" idx="2"/>
          </p:cNvCxnSpPr>
          <p:nvPr/>
        </p:nvCxnSpPr>
        <p:spPr bwMode="auto">
          <a:xfrm flipH="1" flipV="1">
            <a:off x="6912260" y="2840584"/>
            <a:ext cx="522058"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9" name="直線コネクタ 38"/>
          <p:cNvCxnSpPr>
            <a:stCxn id="22" idx="0"/>
            <a:endCxn id="12" idx="2"/>
          </p:cNvCxnSpPr>
          <p:nvPr/>
        </p:nvCxnSpPr>
        <p:spPr bwMode="auto">
          <a:xfrm flipH="1" flipV="1">
            <a:off x="6912260" y="2840584"/>
            <a:ext cx="846094"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41" name="直線コネクタ 40"/>
          <p:cNvCxnSpPr>
            <a:stCxn id="23" idx="0"/>
            <a:endCxn id="12" idx="2"/>
          </p:cNvCxnSpPr>
          <p:nvPr/>
        </p:nvCxnSpPr>
        <p:spPr bwMode="auto">
          <a:xfrm flipH="1" flipV="1">
            <a:off x="6912260" y="2840584"/>
            <a:ext cx="1170130" cy="504056"/>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43" name="直線コネクタ 42"/>
          <p:cNvCxnSpPr>
            <a:stCxn id="12" idx="0"/>
            <a:endCxn id="11" idx="2"/>
          </p:cNvCxnSpPr>
          <p:nvPr/>
        </p:nvCxnSpPr>
        <p:spPr bwMode="auto">
          <a:xfrm flipV="1">
            <a:off x="6912260" y="2264520"/>
            <a:ext cx="900100" cy="288032"/>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45" name="直線コネクタ 44"/>
          <p:cNvCxnSpPr>
            <a:stCxn id="12" idx="0"/>
            <a:endCxn id="10" idx="2"/>
          </p:cNvCxnSpPr>
          <p:nvPr/>
        </p:nvCxnSpPr>
        <p:spPr bwMode="auto">
          <a:xfrm flipV="1">
            <a:off x="6912260" y="2264520"/>
            <a:ext cx="324036" cy="288032"/>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47" name="直線コネクタ 46"/>
          <p:cNvCxnSpPr>
            <a:stCxn id="12" idx="0"/>
            <a:endCxn id="9" idx="2"/>
          </p:cNvCxnSpPr>
          <p:nvPr/>
        </p:nvCxnSpPr>
        <p:spPr bwMode="auto">
          <a:xfrm flipH="1" flipV="1">
            <a:off x="6660232" y="2264520"/>
            <a:ext cx="252028" cy="288032"/>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49" name="直線コネクタ 48"/>
          <p:cNvCxnSpPr>
            <a:stCxn id="12" idx="0"/>
            <a:endCxn id="8" idx="2"/>
          </p:cNvCxnSpPr>
          <p:nvPr/>
        </p:nvCxnSpPr>
        <p:spPr bwMode="auto">
          <a:xfrm flipH="1" flipV="1">
            <a:off x="6084168" y="2264520"/>
            <a:ext cx="828092" cy="288032"/>
          </a:xfrm>
          <a:prstGeom prst="line">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58" name="Rounded Rectangle 4"/>
          <p:cNvSpPr/>
          <p:nvPr/>
        </p:nvSpPr>
        <p:spPr bwMode="auto">
          <a:xfrm>
            <a:off x="6053482" y="3760426"/>
            <a:ext cx="792088" cy="289441"/>
          </a:xfrm>
          <a:prstGeom prst="roundRect">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58595B"/>
                </a:solidFill>
                <a:effectLst/>
                <a:latin typeface="Arial" charset="0"/>
                <a:ea typeface="ＭＳ Ｐゴシック" charset="0"/>
                <a:cs typeface="ＭＳ Ｐゴシック" charset="0"/>
              </a:rPr>
              <a:t>Node1</a:t>
            </a:r>
            <a:endParaRPr kumimoji="0" lang="ja-JP" altLang="en-US" sz="1400" b="0" i="0" u="none" strike="noStrike" cap="none" normalizeH="0" baseline="0" dirty="0">
              <a:ln>
                <a:noFill/>
              </a:ln>
              <a:solidFill>
                <a:srgbClr val="58595B"/>
              </a:solidFill>
              <a:effectLst/>
              <a:latin typeface="Arial" charset="0"/>
              <a:ea typeface="ＭＳ Ｐゴシック" charset="0"/>
              <a:cs typeface="ＭＳ Ｐゴシック" charset="0"/>
            </a:endParaRPr>
          </a:p>
        </p:txBody>
      </p:sp>
      <p:sp>
        <p:nvSpPr>
          <p:cNvPr id="59" name="Rounded Rectangle 5"/>
          <p:cNvSpPr/>
          <p:nvPr/>
        </p:nvSpPr>
        <p:spPr bwMode="auto">
          <a:xfrm>
            <a:off x="7236296" y="3760426"/>
            <a:ext cx="792088" cy="289441"/>
          </a:xfrm>
          <a:prstGeom prst="roundRect">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58595B"/>
                </a:solidFill>
                <a:effectLst/>
                <a:latin typeface="Arial" charset="0"/>
                <a:ea typeface="ＭＳ Ｐゴシック" charset="0"/>
                <a:cs typeface="ＭＳ Ｐゴシック" charset="0"/>
              </a:rPr>
              <a:t>Node2</a:t>
            </a:r>
            <a:endParaRPr kumimoji="0" lang="ja-JP" altLang="en-US" sz="1400" b="0" i="0" u="none" strike="noStrike" cap="none" normalizeH="0" baseline="0" dirty="0">
              <a:ln>
                <a:noFill/>
              </a:ln>
              <a:solidFill>
                <a:srgbClr val="58595B"/>
              </a:solidFill>
              <a:effectLst/>
              <a:latin typeface="Arial" charset="0"/>
              <a:ea typeface="ＭＳ Ｐゴシック" charset="0"/>
              <a:cs typeface="ＭＳ Ｐゴシック" charset="0"/>
            </a:endParaRPr>
          </a:p>
        </p:txBody>
      </p:sp>
      <p:sp>
        <p:nvSpPr>
          <p:cNvPr id="60" name="Can 6"/>
          <p:cNvSpPr/>
          <p:nvPr/>
        </p:nvSpPr>
        <p:spPr bwMode="auto">
          <a:xfrm>
            <a:off x="6265891" y="4094844"/>
            <a:ext cx="367270" cy="454487"/>
          </a:xfrm>
          <a:prstGeom prst="can">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rgbClr val="58595B"/>
              </a:solidFill>
              <a:effectLst/>
              <a:latin typeface="Arial" charset="0"/>
              <a:ea typeface="ＭＳ Ｐゴシック" charset="0"/>
              <a:cs typeface="ＭＳ Ｐゴシック" charset="0"/>
            </a:endParaRPr>
          </a:p>
        </p:txBody>
      </p:sp>
      <p:sp>
        <p:nvSpPr>
          <p:cNvPr id="61" name="Can 7"/>
          <p:cNvSpPr/>
          <p:nvPr/>
        </p:nvSpPr>
        <p:spPr bwMode="auto">
          <a:xfrm>
            <a:off x="7448705" y="4094844"/>
            <a:ext cx="367270" cy="454487"/>
          </a:xfrm>
          <a:prstGeom prst="can">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
        <p:nvSpPr>
          <p:cNvPr id="62" name="Can 8"/>
          <p:cNvSpPr/>
          <p:nvPr/>
        </p:nvSpPr>
        <p:spPr bwMode="auto">
          <a:xfrm>
            <a:off x="7448705" y="5682203"/>
            <a:ext cx="367270" cy="454487"/>
          </a:xfrm>
          <a:prstGeom prst="can">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
        <p:nvSpPr>
          <p:cNvPr id="63" name="Can 9"/>
          <p:cNvSpPr/>
          <p:nvPr/>
        </p:nvSpPr>
        <p:spPr bwMode="auto">
          <a:xfrm>
            <a:off x="6265891" y="5682203"/>
            <a:ext cx="367270" cy="454487"/>
          </a:xfrm>
          <a:prstGeom prst="can">
            <a:avLst/>
          </a:prstGeom>
          <a:solidFill>
            <a:srgbClr val="6DD5FF"/>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a:ln>
                <a:noFill/>
              </a:ln>
              <a:solidFill>
                <a:srgbClr val="58595B"/>
              </a:solidFill>
              <a:effectLst/>
              <a:latin typeface="Arial" charset="0"/>
              <a:ea typeface="ＭＳ Ｐゴシック" charset="0"/>
              <a:cs typeface="ＭＳ Ｐゴシック" charset="0"/>
            </a:endParaRPr>
          </a:p>
        </p:txBody>
      </p:sp>
      <p:sp>
        <p:nvSpPr>
          <p:cNvPr id="68" name="TextBox 20"/>
          <p:cNvSpPr txBox="1"/>
          <p:nvPr/>
        </p:nvSpPr>
        <p:spPr>
          <a:xfrm>
            <a:off x="5261394" y="4188991"/>
            <a:ext cx="1049418" cy="307777"/>
          </a:xfrm>
          <a:prstGeom prst="rect">
            <a:avLst/>
          </a:prstGeom>
          <a:noFill/>
        </p:spPr>
        <p:txBody>
          <a:bodyPr wrap="square" rtlCol="0">
            <a:spAutoFit/>
          </a:bodyPr>
          <a:lstStyle/>
          <a:p>
            <a:r>
              <a:rPr lang="en-US" altLang="ja-JP" dirty="0" smtClean="0"/>
              <a:t>Source</a:t>
            </a:r>
          </a:p>
        </p:txBody>
      </p:sp>
      <p:sp>
        <p:nvSpPr>
          <p:cNvPr id="69" name="テキスト ボックス 68"/>
          <p:cNvSpPr txBox="1"/>
          <p:nvPr/>
        </p:nvSpPr>
        <p:spPr>
          <a:xfrm>
            <a:off x="6156176" y="4136728"/>
            <a:ext cx="593432" cy="430887"/>
          </a:xfrm>
          <a:prstGeom prst="rect">
            <a:avLst/>
          </a:prstGeom>
          <a:noFill/>
        </p:spPr>
        <p:txBody>
          <a:bodyPr wrap="none" rtlCol="0">
            <a:spAutoFit/>
          </a:bodyPr>
          <a:lstStyle/>
          <a:p>
            <a:pPr algn="ctr"/>
            <a:r>
              <a:rPr kumimoji="1" lang="en-US" altLang="ja-JP" sz="1050" dirty="0" smtClean="0"/>
              <a:t>DISK1</a:t>
            </a:r>
          </a:p>
          <a:p>
            <a:pPr algn="ctr"/>
            <a:r>
              <a:rPr kumimoji="1" lang="en-US" altLang="ja-JP" sz="1050" dirty="0" smtClean="0"/>
              <a:t>2TB</a:t>
            </a:r>
            <a:endParaRPr kumimoji="1" lang="ja-JP" altLang="en-US" sz="1050" dirty="0"/>
          </a:p>
        </p:txBody>
      </p:sp>
      <p:sp>
        <p:nvSpPr>
          <p:cNvPr id="72" name="テキスト ボックス 71"/>
          <p:cNvSpPr txBox="1"/>
          <p:nvPr/>
        </p:nvSpPr>
        <p:spPr>
          <a:xfrm>
            <a:off x="7308304" y="4136728"/>
            <a:ext cx="574196" cy="415498"/>
          </a:xfrm>
          <a:prstGeom prst="rect">
            <a:avLst/>
          </a:prstGeom>
          <a:noFill/>
        </p:spPr>
        <p:txBody>
          <a:bodyPr wrap="none" rtlCol="0">
            <a:spAutoFit/>
          </a:bodyPr>
          <a:lstStyle/>
          <a:p>
            <a:pPr algn="ctr"/>
            <a:r>
              <a:rPr kumimoji="1" lang="en-US" altLang="ja-JP" sz="1050" dirty="0" smtClean="0"/>
              <a:t>DISK2</a:t>
            </a:r>
          </a:p>
          <a:p>
            <a:pPr algn="ctr"/>
            <a:r>
              <a:rPr kumimoji="1" lang="en-US" altLang="ja-JP" sz="1050" dirty="0" smtClean="0"/>
              <a:t>2TB</a:t>
            </a:r>
            <a:endParaRPr kumimoji="1" lang="ja-JP" altLang="en-US" sz="1050" dirty="0"/>
          </a:p>
        </p:txBody>
      </p:sp>
      <p:sp>
        <p:nvSpPr>
          <p:cNvPr id="73" name="TextBox 20"/>
          <p:cNvSpPr txBox="1"/>
          <p:nvPr/>
        </p:nvSpPr>
        <p:spPr>
          <a:xfrm>
            <a:off x="5261394" y="5792912"/>
            <a:ext cx="1254822" cy="307777"/>
          </a:xfrm>
          <a:prstGeom prst="rect">
            <a:avLst/>
          </a:prstGeom>
          <a:noFill/>
        </p:spPr>
        <p:txBody>
          <a:bodyPr wrap="square" rtlCol="0">
            <a:spAutoFit/>
          </a:bodyPr>
          <a:lstStyle/>
          <a:p>
            <a:r>
              <a:rPr lang="en-US" altLang="ja-JP" dirty="0" smtClean="0"/>
              <a:t>Target</a:t>
            </a:r>
          </a:p>
        </p:txBody>
      </p:sp>
      <p:sp>
        <p:nvSpPr>
          <p:cNvPr id="74" name="Content Placeholder 2"/>
          <p:cNvSpPr>
            <a:spLocks noGrp="1"/>
          </p:cNvSpPr>
          <p:nvPr>
            <p:ph idx="1"/>
          </p:nvPr>
        </p:nvSpPr>
        <p:spPr>
          <a:xfrm>
            <a:off x="179512" y="836712"/>
            <a:ext cx="5184576" cy="2088232"/>
          </a:xfrm>
        </p:spPr>
        <p:txBody>
          <a:bodyPr/>
          <a:lstStyle/>
          <a:p>
            <a:r>
              <a:rPr kumimoji="1" lang="en-US" altLang="ja-JP" dirty="0" err="1" smtClean="0"/>
              <a:t>IOMeter</a:t>
            </a:r>
            <a:r>
              <a:rPr kumimoji="1" lang="en-US" altLang="ja-JP" dirty="0" smtClean="0"/>
              <a:t> parameter</a:t>
            </a:r>
          </a:p>
          <a:p>
            <a:pPr lvl="1"/>
            <a:r>
              <a:rPr kumimoji="1" lang="en-US" altLang="ja-JP" sz="1400" dirty="0" smtClean="0"/>
              <a:t>Outstanding IO=4</a:t>
            </a:r>
            <a:r>
              <a:rPr lang="ja-JP" altLang="en-US" sz="1400" dirty="0" smtClean="0"/>
              <a:t> </a:t>
            </a:r>
            <a:endParaRPr kumimoji="1" lang="en-US" altLang="ja-JP" sz="1400" dirty="0" smtClean="0"/>
          </a:p>
          <a:p>
            <a:pPr lvl="1"/>
            <a:r>
              <a:rPr lang="en-US" altLang="ja-JP" sz="1400" dirty="0" smtClean="0"/>
              <a:t>Total workers = 16</a:t>
            </a:r>
          </a:p>
          <a:p>
            <a:pPr lvl="1"/>
            <a:r>
              <a:rPr lang="en-US" altLang="ja-JP" sz="1400" dirty="0" smtClean="0"/>
              <a:t>Worker</a:t>
            </a:r>
            <a:r>
              <a:rPr lang="ja-JP" altLang="en-US" sz="1400" dirty="0" smtClean="0"/>
              <a:t> </a:t>
            </a:r>
            <a:r>
              <a:rPr lang="en-US" altLang="ja-JP" sz="1400" dirty="0" smtClean="0"/>
              <a:t>1</a:t>
            </a:r>
            <a:r>
              <a:rPr lang="ja-JP" altLang="en-US" sz="1400" dirty="0" smtClean="0"/>
              <a:t>～</a:t>
            </a:r>
            <a:r>
              <a:rPr lang="en-US" altLang="ja-JP" sz="1400" dirty="0" smtClean="0"/>
              <a:t>8</a:t>
            </a:r>
            <a:r>
              <a:rPr lang="ja-JP" altLang="en-US" sz="1400" dirty="0" smtClean="0"/>
              <a:t> </a:t>
            </a:r>
            <a:r>
              <a:rPr lang="en-US" altLang="ja-JP" sz="1400" dirty="0" smtClean="0"/>
              <a:t>-&gt; DISK1</a:t>
            </a:r>
          </a:p>
          <a:p>
            <a:pPr lvl="1"/>
            <a:r>
              <a:rPr lang="en-US" altLang="ja-JP" sz="1400" dirty="0" smtClean="0"/>
              <a:t>Worker</a:t>
            </a:r>
            <a:r>
              <a:rPr lang="ja-JP" altLang="en-US" sz="1400" dirty="0" smtClean="0"/>
              <a:t> </a:t>
            </a:r>
            <a:r>
              <a:rPr lang="en-US" altLang="ja-JP" sz="1400" dirty="0" smtClean="0"/>
              <a:t>9</a:t>
            </a:r>
            <a:r>
              <a:rPr lang="ja-JP" altLang="en-US" sz="1400" dirty="0" smtClean="0"/>
              <a:t>～</a:t>
            </a:r>
            <a:r>
              <a:rPr lang="en-US" altLang="ja-JP" sz="1400" dirty="0" smtClean="0"/>
              <a:t>16 -&gt; DISK2</a:t>
            </a:r>
          </a:p>
          <a:p>
            <a:pPr lvl="1"/>
            <a:r>
              <a:rPr lang="en-US" altLang="ja-JP" sz="1400" dirty="0" smtClean="0"/>
              <a:t>Block size 36KB , Write99%, Rnd100%</a:t>
            </a:r>
            <a:r>
              <a:rPr lang="en-US" altLang="ja-JP" dirty="0" smtClean="0"/>
              <a:t/>
            </a:r>
            <a:br>
              <a:rPr lang="en-US" altLang="ja-JP" dirty="0" smtClean="0"/>
            </a:br>
            <a:r>
              <a:rPr lang="en-US" altLang="ja-JP" sz="1100" dirty="0" smtClean="0"/>
              <a:t>(This </a:t>
            </a:r>
            <a:r>
              <a:rPr lang="en-US" altLang="ja-JP" sz="1100" dirty="0" err="1" smtClean="0"/>
              <a:t>io</a:t>
            </a:r>
            <a:r>
              <a:rPr lang="en-US" altLang="ja-JP" sz="1100" dirty="0" smtClean="0"/>
              <a:t>-pattern is from current customer environment data)</a:t>
            </a:r>
            <a:endParaRPr lang="en-US" altLang="ja-JP" dirty="0" smtClean="0"/>
          </a:p>
          <a:p>
            <a:pPr marL="0" lvl="1" indent="0">
              <a:buNone/>
            </a:pPr>
            <a:endParaRPr lang="en-US" altLang="ja-JP" b="1" dirty="0" smtClean="0"/>
          </a:p>
          <a:p>
            <a:endParaRPr kumimoji="1" lang="ja-JP" altLang="en-US" dirty="0"/>
          </a:p>
        </p:txBody>
      </p:sp>
      <p:sp>
        <p:nvSpPr>
          <p:cNvPr id="78" name="下矢印 77"/>
          <p:cNvSpPr/>
          <p:nvPr/>
        </p:nvSpPr>
        <p:spPr bwMode="auto">
          <a:xfrm>
            <a:off x="5796136" y="4653136"/>
            <a:ext cx="2520280" cy="1206490"/>
          </a:xfrm>
          <a:prstGeom prst="downArrow">
            <a:avLst/>
          </a:prstGeom>
          <a:solidFill>
            <a:srgbClr val="7030A0"/>
          </a:solid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vert="horz" wrap="square" lIns="0" tIns="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1"/>
                </a:solidFill>
                <a:effectLst/>
                <a:latin typeface="Arial" charset="0"/>
                <a:ea typeface="ＭＳ Ｐゴシック" charset="0"/>
                <a:cs typeface="ＭＳ Ｐゴシック" charset="0"/>
              </a:rPr>
              <a:t>Taking V9000</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chemeClr val="bg1"/>
                </a:solidFill>
                <a:ea typeface="ＭＳ Ｐゴシック" charset="0"/>
                <a:cs typeface="ＭＳ Ｐゴシック" charset="0"/>
              </a:rPr>
              <a:t>Snapshot or incremental </a:t>
            </a:r>
            <a:r>
              <a:rPr kumimoji="0" lang="en-US" altLang="ja-JP" dirty="0" err="1" smtClean="0">
                <a:solidFill>
                  <a:schemeClr val="bg1"/>
                </a:solidFill>
                <a:ea typeface="ＭＳ Ｐゴシック" charset="0"/>
                <a:cs typeface="ＭＳ Ｐゴシック" charset="0"/>
              </a:rPr>
              <a:t>FlashCopy</a:t>
            </a:r>
            <a:endParaRPr kumimoji="0" lang="ja-JP" altLang="en-US" sz="1400" b="0" i="0" u="none" strike="noStrike" cap="none" normalizeH="0" baseline="0" dirty="0">
              <a:ln>
                <a:noFill/>
              </a:ln>
              <a:solidFill>
                <a:schemeClr val="bg1"/>
              </a:solidFill>
              <a:effectLst/>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1800" b="1" dirty="0" smtClean="0"/>
              <a:t>Test1:</a:t>
            </a:r>
            <a:br>
              <a:rPr lang="en-US" altLang="ja-JP" sz="1800" b="1" dirty="0" smtClean="0"/>
            </a:br>
            <a:r>
              <a:rPr lang="en-US" altLang="ja-JP" sz="1800" b="1" dirty="0" smtClean="0"/>
              <a:t>Customer IO Pattern = Block size 36KB , Write99%, Rnd100%</a:t>
            </a:r>
            <a:br>
              <a:rPr lang="en-US" altLang="ja-JP" sz="1800" b="1" dirty="0" smtClean="0"/>
            </a:br>
            <a:r>
              <a:rPr lang="en-US" altLang="ja-JP" sz="1800" b="1" dirty="0" smtClean="0"/>
              <a:t> </a:t>
            </a:r>
            <a:endParaRPr kumimoji="1" lang="ja-JP" altLang="en-US" sz="1800" b="1" dirty="0"/>
          </a:p>
        </p:txBody>
      </p:sp>
      <p:sp>
        <p:nvSpPr>
          <p:cNvPr id="3" name="スライド番号プレースホルダ 2"/>
          <p:cNvSpPr>
            <a:spLocks noGrp="1"/>
          </p:cNvSpPr>
          <p:nvPr>
            <p:ph type="sldNum" sz="quarter" idx="10"/>
          </p:nvPr>
        </p:nvSpPr>
        <p:spPr/>
        <p:txBody>
          <a:bodyPr/>
          <a:lstStyle/>
          <a:p>
            <a:fld id="{15FEE72B-98DD-4186-BA73-76E864C10D29}" type="slidenum">
              <a:rPr lang="ja-JP" altLang="en-GB" smtClean="0"/>
              <a:pPr/>
              <a:t>9</a:t>
            </a:fld>
            <a:endParaRPr lang="en-GB" altLang="ja-JP"/>
          </a:p>
        </p:txBody>
      </p:sp>
      <p:graphicFrame>
        <p:nvGraphicFramePr>
          <p:cNvPr id="4" name="表 3"/>
          <p:cNvGraphicFramePr>
            <a:graphicFrameLocks noGrp="1"/>
          </p:cNvGraphicFramePr>
          <p:nvPr/>
        </p:nvGraphicFramePr>
        <p:xfrm>
          <a:off x="107505" y="2492896"/>
          <a:ext cx="8856984" cy="4248468"/>
        </p:xfrm>
        <a:graphic>
          <a:graphicData uri="http://schemas.openxmlformats.org/drawingml/2006/table">
            <a:tbl>
              <a:tblPr/>
              <a:tblGrid>
                <a:gridCol w="936103"/>
                <a:gridCol w="648072"/>
                <a:gridCol w="648072"/>
                <a:gridCol w="2304256"/>
                <a:gridCol w="648072"/>
                <a:gridCol w="576064"/>
                <a:gridCol w="720080"/>
                <a:gridCol w="648072"/>
                <a:gridCol w="1047924"/>
                <a:gridCol w="680269"/>
              </a:tblGrid>
              <a:tr h="181832">
                <a:tc rowSpan="2" gridSpan="4">
                  <a:txBody>
                    <a:bodyPr/>
                    <a:lstStyle/>
                    <a:p>
                      <a:pPr algn="ctr" fontAlgn="ctr"/>
                      <a:r>
                        <a:rPr lang="en-US" sz="1050" b="1" i="0" u="none" strike="noStrike" dirty="0" smtClean="0">
                          <a:solidFill>
                            <a:srgbClr val="000000"/>
                          </a:solidFill>
                          <a:latin typeface="メイリオ"/>
                        </a:rPr>
                        <a:t>Test</a:t>
                      </a:r>
                      <a:r>
                        <a:rPr lang="en-US" sz="1050" b="1" i="0" u="none" strike="noStrike" baseline="0" dirty="0" smtClean="0">
                          <a:solidFill>
                            <a:srgbClr val="000000"/>
                          </a:solidFill>
                          <a:latin typeface="メイリオ"/>
                        </a:rPr>
                        <a:t> case</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6">
                  <a:txBody>
                    <a:bodyPr/>
                    <a:lstStyle/>
                    <a:p>
                      <a:pPr algn="ctr" fontAlgn="ctr"/>
                      <a:r>
                        <a:rPr lang="en-US" sz="1050" b="1" i="0" u="none" strike="noStrike" dirty="0">
                          <a:solidFill>
                            <a:srgbClr val="000000"/>
                          </a:solidFill>
                          <a:latin typeface="メイリオ"/>
                        </a:rPr>
                        <a:t>Test Result</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5414">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ctr" fontAlgn="ctr"/>
                      <a:r>
                        <a:rPr lang="en-US" sz="1050" b="1" i="0" u="none" strike="noStrike" dirty="0" err="1">
                          <a:solidFill>
                            <a:srgbClr val="000000"/>
                          </a:solidFill>
                          <a:latin typeface="メイリオ"/>
                        </a:rPr>
                        <a:t>Performace</a:t>
                      </a:r>
                      <a:r>
                        <a:rPr lang="en-US" sz="1050" b="1" i="0" u="none" strike="noStrike" dirty="0">
                          <a:solidFill>
                            <a:srgbClr val="000000"/>
                          </a:solidFill>
                          <a:latin typeface="メイリオ"/>
                        </a:rPr>
                        <a:t> during </a:t>
                      </a:r>
                      <a:r>
                        <a:rPr lang="en-US" sz="1050" b="1" i="0" u="none" strike="noStrike" dirty="0" err="1">
                          <a:solidFill>
                            <a:srgbClr val="000000"/>
                          </a:solidFill>
                          <a:latin typeface="メイリオ"/>
                        </a:rPr>
                        <a:t>FlashCopy</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1050" b="1" i="0" u="none" strike="noStrike" dirty="0">
                          <a:solidFill>
                            <a:srgbClr val="000000"/>
                          </a:solidFill>
                          <a:latin typeface="メイリオ"/>
                        </a:rPr>
                        <a:t> </a:t>
                      </a:r>
                      <a:r>
                        <a:rPr lang="en-US" sz="1050" b="1" i="0" u="none" strike="noStrike" dirty="0" smtClean="0">
                          <a:solidFill>
                            <a:srgbClr val="000000"/>
                          </a:solidFill>
                          <a:latin typeface="メイリオ"/>
                        </a:rPr>
                        <a:t>Impact</a:t>
                      </a:r>
                      <a:r>
                        <a:rPr lang="en-US" sz="1050" b="1" i="0" u="none" strike="noStrike" baseline="0" dirty="0" smtClean="0">
                          <a:solidFill>
                            <a:srgbClr val="000000"/>
                          </a:solidFill>
                          <a:latin typeface="メイリオ"/>
                        </a:rPr>
                        <a:t> of Snapshot or incremental </a:t>
                      </a:r>
                      <a:r>
                        <a:rPr lang="en-US" sz="1050" b="1" i="0" u="none" strike="noStrike" baseline="0" dirty="0" err="1" smtClean="0">
                          <a:solidFill>
                            <a:srgbClr val="000000"/>
                          </a:solidFill>
                          <a:latin typeface="メイリオ"/>
                        </a:rPr>
                        <a:t>FlashCopy</a:t>
                      </a:r>
                      <a:endParaRPr lang="en-US" sz="1050" b="1" i="0" u="none" strike="noStrike" dirty="0" smtClean="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kumimoji="1" lang="ja-JP" altLang="en-US"/>
                    </a:p>
                  </a:txBody>
                  <a:tcPr/>
                </a:tc>
              </a:tr>
              <a:tr h="355414">
                <a:tc>
                  <a:txBody>
                    <a:bodyPr/>
                    <a:lstStyle/>
                    <a:p>
                      <a:pPr algn="ctr" fontAlgn="ctr"/>
                      <a:r>
                        <a:rPr lang="en-US" sz="1050" b="1" i="0" u="none" strike="noStrike" dirty="0" smtClean="0">
                          <a:solidFill>
                            <a:srgbClr val="000000"/>
                          </a:solidFill>
                          <a:latin typeface="メイリオ"/>
                        </a:rPr>
                        <a:t>Test</a:t>
                      </a:r>
                      <a:endParaRPr lang="en-US" sz="1050" b="1" i="0" u="none" strike="noStrike" baseline="0" dirty="0" smtClean="0">
                        <a:solidFill>
                          <a:srgbClr val="000000"/>
                        </a:solidFill>
                        <a:latin typeface="メイリオ"/>
                      </a:endParaRPr>
                    </a:p>
                    <a:p>
                      <a:pPr algn="ctr" fontAlgn="ctr"/>
                      <a:r>
                        <a:rPr lang="en-US" sz="1050" b="1" i="0" u="none" strike="noStrike" baseline="0" dirty="0" smtClean="0">
                          <a:solidFill>
                            <a:srgbClr val="000000"/>
                          </a:solidFill>
                          <a:latin typeface="メイリオ"/>
                        </a:rPr>
                        <a:t>Category</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050" b="1" i="0" u="none" strike="noStrike">
                          <a:solidFill>
                            <a:srgbClr val="000000"/>
                          </a:solidFill>
                          <a:latin typeface="メイリオ"/>
                        </a:rPr>
                        <a:t>Grain size</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050" b="1" i="0" u="none" strike="noStrike" dirty="0" err="1">
                          <a:solidFill>
                            <a:srgbClr val="000000"/>
                          </a:solidFill>
                          <a:latin typeface="メイリオ"/>
                        </a:rPr>
                        <a:t>Vdisk</a:t>
                      </a:r>
                      <a:r>
                        <a:rPr lang="en-US" sz="1050" b="1" i="0" u="none" strike="noStrike" dirty="0">
                          <a:solidFill>
                            <a:srgbClr val="000000"/>
                          </a:solidFill>
                          <a:latin typeface="メイリオ"/>
                        </a:rPr>
                        <a:t> Cache</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en-US" sz="1050" b="1" i="0" u="none" strike="noStrike" dirty="0">
                          <a:solidFill>
                            <a:srgbClr val="000000"/>
                          </a:solidFill>
                          <a:latin typeface="メイリオ"/>
                        </a:rPr>
                        <a:t>Placement of source volume and target volume</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050" b="1" i="0" u="none" strike="noStrike" dirty="0" smtClean="0">
                          <a:solidFill>
                            <a:srgbClr val="000000"/>
                          </a:solidFill>
                          <a:latin typeface="メイリオ"/>
                        </a:rPr>
                        <a:t>Read</a:t>
                      </a:r>
                    </a:p>
                    <a:p>
                      <a:pPr algn="ctr" fontAlgn="ctr"/>
                      <a:r>
                        <a:rPr lang="en-US" sz="1050" b="1" i="0" u="none" strike="noStrike" dirty="0" smtClean="0">
                          <a:solidFill>
                            <a:srgbClr val="000000"/>
                          </a:solidFill>
                          <a:latin typeface="メイリオ"/>
                        </a:rPr>
                        <a:t>IOPS </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en-US" sz="1050" b="1" i="0" u="none" strike="noStrike" dirty="0" smtClean="0">
                          <a:solidFill>
                            <a:srgbClr val="000000"/>
                          </a:solidFill>
                          <a:latin typeface="メイリオ"/>
                        </a:rPr>
                        <a:t>Write</a:t>
                      </a:r>
                    </a:p>
                    <a:p>
                      <a:pPr algn="ctr" fontAlgn="ctr"/>
                      <a:r>
                        <a:rPr lang="en-US" sz="1050" b="1" i="0" u="none" strike="noStrike" dirty="0" smtClean="0">
                          <a:solidFill>
                            <a:srgbClr val="000000"/>
                          </a:solidFill>
                          <a:latin typeface="メイリオ"/>
                        </a:rPr>
                        <a:t>IOPS</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en-US" sz="1050" b="1" i="0" u="none" strike="noStrike" dirty="0">
                          <a:solidFill>
                            <a:srgbClr val="000000"/>
                          </a:solidFill>
                          <a:latin typeface="メイリオ"/>
                        </a:rPr>
                        <a:t>Read Latency</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en-US" sz="1050" b="1" i="0" u="none" strike="noStrike">
                          <a:solidFill>
                            <a:srgbClr val="000000"/>
                          </a:solidFill>
                          <a:latin typeface="メイリオ"/>
                        </a:rPr>
                        <a:t>Write Latency</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ctr"/>
                      <a:r>
                        <a:rPr lang="en-US" sz="1050" b="1" i="0" u="none" strike="noStrike" dirty="0" smtClean="0">
                          <a:solidFill>
                            <a:srgbClr val="000000"/>
                          </a:solidFill>
                          <a:latin typeface="メイリオ"/>
                        </a:rPr>
                        <a:t>IOPS</a:t>
                      </a:r>
                      <a:endParaRPr lang="en-US" sz="1050" b="1"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l" fontAlgn="ctr"/>
                      <a:r>
                        <a:rPr lang="en-US" sz="1050" b="1" i="0" u="none" strike="noStrike" dirty="0">
                          <a:solidFill>
                            <a:srgbClr val="000000"/>
                          </a:solidFill>
                          <a:latin typeface="メイリオ"/>
                        </a:rPr>
                        <a:t>Latency</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r>
              <a:tr h="528996">
                <a:tc rowSpan="4">
                  <a:txBody>
                    <a:bodyPr/>
                    <a:lstStyle/>
                    <a:p>
                      <a:pPr algn="ctr" fontAlgn="ctr"/>
                      <a:r>
                        <a:rPr lang="en-US" sz="1050" b="0" i="0" u="none" strike="noStrike">
                          <a:solidFill>
                            <a:srgbClr val="000000"/>
                          </a:solidFill>
                          <a:latin typeface="メイリオ"/>
                        </a:rPr>
                        <a:t>SnapShot</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50" b="0" i="0" u="none" strike="noStrike">
                          <a:solidFill>
                            <a:srgbClr val="000000"/>
                          </a:solidFill>
                          <a:latin typeface="メイリオ"/>
                        </a:rPr>
                        <a:t>64KB</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50" b="0" i="0" u="none" strike="noStrike">
                          <a:solidFill>
                            <a:srgbClr val="000000"/>
                          </a:solidFill>
                          <a:latin typeface="メイリオ"/>
                        </a:rPr>
                        <a:t>off</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latin typeface="メイリオ"/>
                        </a:rPr>
                        <a:t>Each volume is same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node1)</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25</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2,906</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21ms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90%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a:solidFill>
                            <a:srgbClr val="000000"/>
                          </a:solidFill>
                          <a:latin typeface="メイリオ"/>
                        </a:rPr>
                        <a:t>10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289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050" b="0" i="0" u="none" strike="noStrike">
                          <a:solidFill>
                            <a:srgbClr val="000000"/>
                          </a:solidFill>
                          <a:latin typeface="メイリオ"/>
                        </a:rPr>
                        <a:t>Each volume is different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node2)</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25</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2,760</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91%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11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28996">
                <a:tc vMerge="1">
                  <a:txBody>
                    <a:bodyPr/>
                    <a:lstStyle/>
                    <a:p>
                      <a:endParaRPr kumimoji="1" lang="ja-JP" altLang="en-US"/>
                    </a:p>
                  </a:txBody>
                  <a:tcPr/>
                </a:tc>
                <a:tc rowSpan="2">
                  <a:txBody>
                    <a:bodyPr/>
                    <a:lstStyle/>
                    <a:p>
                      <a:pPr algn="ctr" fontAlgn="ctr"/>
                      <a:r>
                        <a:rPr lang="en-US" sz="1050" b="0" i="0" u="none" strike="noStrike" dirty="0">
                          <a:solidFill>
                            <a:srgbClr val="000000"/>
                          </a:solidFill>
                          <a:latin typeface="メイリオ"/>
                        </a:rPr>
                        <a:t>256KB</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50" b="0" i="0" u="none" strike="noStrike">
                          <a:solidFill>
                            <a:srgbClr val="000000"/>
                          </a:solidFill>
                          <a:latin typeface="メイリオ"/>
                        </a:rPr>
                        <a:t>off</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latin typeface="メイリオ"/>
                        </a:rPr>
                        <a:t>Each volume is same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node1)</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20</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2,495</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25ms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92%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12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289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050" b="0" i="0" u="none" strike="noStrike">
                          <a:solidFill>
                            <a:srgbClr val="000000"/>
                          </a:solidFill>
                          <a:latin typeface="メイリオ"/>
                        </a:rPr>
                        <a:t>Each volume is different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node2)</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26</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2,476</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3ms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25ms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92%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12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55414">
                <a:tc rowSpan="3">
                  <a:txBody>
                    <a:bodyPr/>
                    <a:lstStyle/>
                    <a:p>
                      <a:pPr algn="ctr" fontAlgn="ctr"/>
                      <a:r>
                        <a:rPr lang="en-US" sz="1050" b="0" i="0" u="none" strike="noStrike" dirty="0" smtClean="0">
                          <a:solidFill>
                            <a:srgbClr val="000000"/>
                          </a:solidFill>
                          <a:latin typeface="メイリオ"/>
                        </a:rPr>
                        <a:t>Incremental</a:t>
                      </a:r>
                    </a:p>
                    <a:p>
                      <a:pPr algn="ctr" fontAlgn="ctr"/>
                      <a:r>
                        <a:rPr lang="en-US" sz="1050" b="0" i="0" u="none" strike="noStrike" dirty="0" err="1" smtClean="0">
                          <a:solidFill>
                            <a:srgbClr val="000000"/>
                          </a:solidFill>
                          <a:latin typeface="メイリオ"/>
                        </a:rPr>
                        <a:t>FlashCopy</a:t>
                      </a:r>
                      <a:endParaRPr lang="en-US" sz="1050" b="0" i="0" u="none" strike="noStrike" dirty="0">
                        <a:solidFill>
                          <a:srgbClr val="00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50" b="0" i="0" u="none" strike="noStrike">
                          <a:solidFill>
                            <a:srgbClr val="000000"/>
                          </a:solidFill>
                          <a:latin typeface="メイリオ"/>
                        </a:rPr>
                        <a:t>64KB</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メイリオ"/>
                        </a:rPr>
                        <a:t>off</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050" b="0" i="0" u="none" strike="noStrike">
                          <a:solidFill>
                            <a:srgbClr val="000000"/>
                          </a:solidFill>
                          <a:latin typeface="メイリオ"/>
                        </a:rPr>
                        <a:t>Each volume is same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node1)</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51</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4,935</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chemeClr val="tx1"/>
                          </a:solidFill>
                          <a:latin typeface="メイリオ"/>
                        </a:rPr>
                        <a:t>3ms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12ms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83%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6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5541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50" b="0" i="0" u="none" strike="noStrike">
                          <a:solidFill>
                            <a:srgbClr val="000000"/>
                          </a:solidFill>
                          <a:latin typeface="メイリオ"/>
                        </a:rPr>
                        <a:t>on</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sz="1050" b="0" i="0" u="none" strike="noStrike" dirty="0" smtClean="0">
                          <a:solidFill>
                            <a:schemeClr val="tx1"/>
                          </a:solidFill>
                          <a:latin typeface="メイリオ"/>
                        </a:rPr>
                        <a:t>102</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10,737</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39ms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5ms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64%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3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28996">
                <a:tc vMerge="1">
                  <a:txBody>
                    <a:bodyPr/>
                    <a:lstStyle/>
                    <a:p>
                      <a:endParaRPr kumimoji="1" lang="ja-JP" altLang="en-US"/>
                    </a:p>
                  </a:txBody>
                  <a:tcPr/>
                </a:tc>
                <a:tc>
                  <a:txBody>
                    <a:bodyPr/>
                    <a:lstStyle/>
                    <a:p>
                      <a:pPr algn="ctr" fontAlgn="ctr"/>
                      <a:r>
                        <a:rPr lang="en-US" sz="1050" b="0" i="0" u="none" strike="noStrike">
                          <a:solidFill>
                            <a:srgbClr val="000000"/>
                          </a:solidFill>
                          <a:latin typeface="メイリオ"/>
                        </a:rPr>
                        <a:t>256KB</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メイリオ"/>
                        </a:rPr>
                        <a:t>on</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latin typeface="メイリオ"/>
                        </a:rPr>
                        <a:t>Each volume is same node</a:t>
                      </a:r>
                      <a:br>
                        <a:rPr lang="en-US" sz="1050" b="0" i="0" u="none" strike="noStrike">
                          <a:solidFill>
                            <a:srgbClr val="000000"/>
                          </a:solidFill>
                          <a:latin typeface="メイリオ"/>
                        </a:rPr>
                      </a:br>
                      <a:r>
                        <a:rPr lang="en-US" sz="1050" b="0" i="0" u="none" strike="noStrike">
                          <a:solidFill>
                            <a:srgbClr val="000000"/>
                          </a:solidFill>
                          <a:latin typeface="メイリオ"/>
                        </a:rPr>
                        <a:t>(Souce volume is node1,Target volulme is node1)</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59</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chemeClr val="tx1"/>
                          </a:solidFill>
                          <a:latin typeface="メイリオ"/>
                        </a:rPr>
                        <a:t>4,910</a:t>
                      </a:r>
                      <a:endParaRPr lang="en-US" sz="1050" b="0" i="0" u="none" strike="noStrike" dirty="0">
                        <a:solidFill>
                          <a:schemeClr val="tx1"/>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chemeClr val="tx1"/>
                          </a:solidFill>
                          <a:latin typeface="メイリオ"/>
                        </a:rPr>
                        <a:t>3ms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chemeClr val="tx1"/>
                          </a:solidFill>
                          <a:latin typeface="メイリオ"/>
                        </a:rPr>
                        <a:t>12ms</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FF0000"/>
                          </a:solidFill>
                          <a:latin typeface="メイリオ"/>
                        </a:rPr>
                        <a:t>83% </a:t>
                      </a:r>
                      <a:r>
                        <a:rPr lang="en-US" sz="1050" b="1" i="0" u="none" strike="noStrike" dirty="0" smtClean="0">
                          <a:solidFill>
                            <a:srgbClr val="FF0000"/>
                          </a:solidFill>
                          <a:latin typeface="メイリオ"/>
                        </a:rPr>
                        <a:t>degrade</a:t>
                      </a:r>
                      <a:endParaRPr lang="en-US" sz="1050" b="1" i="0" u="none" strike="noStrike" dirty="0">
                        <a:solidFill>
                          <a:srgbClr val="FF0000"/>
                        </a:solidFill>
                        <a:latin typeface="メイリオ"/>
                      </a:endParaRP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50" b="1" i="0" u="none" strike="noStrike" dirty="0">
                          <a:solidFill>
                            <a:srgbClr val="000000"/>
                          </a:solidFill>
                          <a:latin typeface="メイリオ"/>
                        </a:rPr>
                        <a:t>6 times slower</a:t>
                      </a:r>
                    </a:p>
                  </a:txBody>
                  <a:tcPr marL="18000" marR="18000" marT="3643" marB="36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Content Placeholder 2"/>
          <p:cNvSpPr txBox="1">
            <a:spLocks/>
          </p:cNvSpPr>
          <p:nvPr/>
        </p:nvSpPr>
        <p:spPr>
          <a:xfrm>
            <a:off x="179512" y="764704"/>
            <a:ext cx="5184576" cy="1872208"/>
          </a:xfrm>
          <a:prstGeom prst="rect">
            <a:avLst/>
          </a:prstGeom>
        </p:spPr>
        <p:txBody>
          <a:bodyPr/>
          <a:lstStyle/>
          <a:p>
            <a:pPr marL="173038" marR="0" lvl="0" indent="-173038" algn="l" defTabSz="914400" rtl="0" eaLnBrk="0" fontAlgn="base" latinLnBrk="0" hangingPunct="0">
              <a:lnSpc>
                <a:spcPct val="100000"/>
              </a:lnSpc>
              <a:spcBef>
                <a:spcPct val="20000"/>
              </a:spcBef>
              <a:spcAft>
                <a:spcPct val="0"/>
              </a:spcAft>
              <a:buClr>
                <a:schemeClr val="tx1"/>
              </a:buClr>
              <a:buSzTx/>
              <a:buFont typeface="Wingdings" pitchFamily="2" charset="2"/>
              <a:buChar char="§"/>
              <a:tabLst/>
              <a:defRPr/>
            </a:pPr>
            <a:r>
              <a:rPr lang="en-US" altLang="ja-JP" sz="1600" kern="0" dirty="0" smtClean="0">
                <a:solidFill>
                  <a:schemeClr val="tx1"/>
                </a:solidFill>
                <a:latin typeface="メイリオ" pitchFamily="50" charset="-128"/>
                <a:ea typeface="メイリオ" pitchFamily="50" charset="-128"/>
                <a:cs typeface="メイリオ" pitchFamily="50" charset="-128"/>
              </a:rPr>
              <a:t>Benchmark Parameter(IO Meter)</a:t>
            </a:r>
            <a:endParaRPr kumimoji="1" lang="en-US" altLang="ja-JP" sz="16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509588" marR="0" lvl="1" indent="-163513" algn="l" defTabSz="914400" rtl="0" eaLnBrk="0" fontAlgn="base" latinLnBrk="0" hangingPunct="0">
              <a:lnSpc>
                <a:spcPct val="100000"/>
              </a:lnSpc>
              <a:spcBef>
                <a:spcPct val="20000"/>
              </a:spcBef>
              <a:spcAft>
                <a:spcPct val="0"/>
              </a:spcAft>
              <a:buClr>
                <a:schemeClr val="tx1"/>
              </a:buClr>
              <a:buSzTx/>
              <a:buFont typeface="Arial" charset="0"/>
              <a:buChar char="–"/>
              <a:tabLst/>
              <a:defRPr/>
            </a:pPr>
            <a:r>
              <a:rPr kumimoji="1" lang="en-US" altLang="ja-JP" sz="14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Outstanding IO=4</a:t>
            </a:r>
            <a:r>
              <a:rPr kumimoji="1" lang="ja-JP" altLang="en-US" sz="14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endParaRPr kumimoji="1" lang="en-US" altLang="ja-JP" sz="14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509588" marR="0" lvl="1" indent="-163513" algn="l" defTabSz="914400" rtl="0" eaLnBrk="0" fontAlgn="base" latinLnBrk="0" hangingPunct="0">
              <a:lnSpc>
                <a:spcPct val="100000"/>
              </a:lnSpc>
              <a:spcBef>
                <a:spcPct val="20000"/>
              </a:spcBef>
              <a:spcAft>
                <a:spcPct val="0"/>
              </a:spcAft>
              <a:buClr>
                <a:schemeClr val="tx1"/>
              </a:buClr>
              <a:buSzTx/>
              <a:buFont typeface="Arial" charset="0"/>
              <a:buChar char="–"/>
              <a:tabLst/>
              <a:defRPr/>
            </a:pPr>
            <a:r>
              <a:rPr kumimoji="1" lang="en-US" altLang="ja-JP" sz="14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Total workers = 16</a:t>
            </a:r>
          </a:p>
          <a:p>
            <a:pPr marL="966788" lvl="2" indent="-163513">
              <a:spcBef>
                <a:spcPct val="20000"/>
              </a:spcBef>
              <a:buClr>
                <a:schemeClr val="tx1"/>
              </a:buClr>
              <a:buFont typeface="Arial" charset="0"/>
              <a:buChar char="–"/>
            </a:pP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Worker</a:t>
            </a:r>
            <a:r>
              <a:rPr kumimoji="1" lang="ja-JP" altLang="en-US"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1</a:t>
            </a:r>
            <a:r>
              <a:rPr kumimoji="1" lang="ja-JP" altLang="en-US"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a:t>
            </a: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8</a:t>
            </a:r>
            <a:r>
              <a:rPr kumimoji="1" lang="ja-JP" altLang="en-US"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-&gt; DISK1</a:t>
            </a:r>
          </a:p>
          <a:p>
            <a:pPr marL="966788" lvl="2" indent="-163513">
              <a:spcBef>
                <a:spcPct val="20000"/>
              </a:spcBef>
              <a:buClr>
                <a:schemeClr val="tx1"/>
              </a:buClr>
              <a:buFont typeface="Arial" charset="0"/>
              <a:buChar char="–"/>
            </a:pP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Worker</a:t>
            </a:r>
            <a:r>
              <a:rPr kumimoji="1" lang="ja-JP" altLang="en-US"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9</a:t>
            </a:r>
            <a:r>
              <a:rPr kumimoji="1" lang="ja-JP" altLang="en-US"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a:t>
            </a:r>
            <a:r>
              <a:rPr kumimoji="1" lang="en-US" altLang="ja-JP"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16 -&gt; DISK2</a:t>
            </a:r>
          </a:p>
          <a:p>
            <a:pPr marL="509588" marR="0" lvl="1" indent="-163513" algn="l" defTabSz="914400" rtl="0" eaLnBrk="0" fontAlgn="base" latinLnBrk="0" hangingPunct="0">
              <a:lnSpc>
                <a:spcPct val="100000"/>
              </a:lnSpc>
              <a:spcBef>
                <a:spcPct val="20000"/>
              </a:spcBef>
              <a:spcAft>
                <a:spcPct val="0"/>
              </a:spcAft>
              <a:buClr>
                <a:schemeClr val="tx1"/>
              </a:buClr>
              <a:buSzTx/>
              <a:buFont typeface="Arial" charset="0"/>
              <a:buChar char="–"/>
              <a:tabLst/>
              <a:defRPr/>
            </a:pPr>
            <a:r>
              <a:rPr kumimoji="1" lang="en-US" altLang="ja-JP" sz="140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Block size 36KB , Write99%, Rnd100%</a:t>
            </a:r>
            <a:r>
              <a:rPr kumimoji="1" lang="en-US" altLang="ja-JP" sz="16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r>
            <a:br>
              <a:rPr kumimoji="1" lang="en-US" altLang="ja-JP" sz="16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br>
            <a:r>
              <a:rPr kumimoji="1" lang="en-US" altLang="ja-JP" sz="11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(This </a:t>
            </a:r>
            <a:r>
              <a:rPr kumimoji="1" lang="en-US" altLang="ja-JP" sz="1100" b="0" i="0" u="none" strike="noStrike" kern="0" cap="none" spc="0" normalizeH="0" baseline="0" noProof="0" dirty="0" err="1" smtClean="0">
                <a:ln>
                  <a:noFill/>
                </a:ln>
                <a:solidFill>
                  <a:schemeClr val="tx1"/>
                </a:solidFill>
                <a:effectLst/>
                <a:uLnTx/>
                <a:uFillTx/>
                <a:latin typeface="メイリオ" pitchFamily="50" charset="-128"/>
                <a:ea typeface="メイリオ" pitchFamily="50" charset="-128"/>
                <a:cs typeface="メイリオ" pitchFamily="50" charset="-128"/>
              </a:rPr>
              <a:t>io</a:t>
            </a:r>
            <a:r>
              <a:rPr kumimoji="1" lang="en-US" altLang="ja-JP" sz="11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-pattern is from current customer environment data)</a:t>
            </a:r>
            <a:endParaRPr kumimoji="1" lang="en-US" altLang="ja-JP" sz="1600" b="0"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0" marR="0" lvl="1" indent="0" algn="l" defTabSz="914400" rtl="0" eaLnBrk="0" fontAlgn="base" latinLnBrk="0" hangingPunct="0">
              <a:lnSpc>
                <a:spcPct val="100000"/>
              </a:lnSpc>
              <a:spcBef>
                <a:spcPct val="20000"/>
              </a:spcBef>
              <a:spcAft>
                <a:spcPct val="0"/>
              </a:spcAft>
              <a:buClr>
                <a:schemeClr val="tx1"/>
              </a:buClr>
              <a:buSzTx/>
              <a:buFont typeface="Arial" charset="0"/>
              <a:buNone/>
              <a:tabLst/>
              <a:defRPr/>
            </a:pPr>
            <a:endParaRPr kumimoji="1" lang="en-US" altLang="ja-JP" sz="1600" b="1" i="0" u="none" strike="noStrike" kern="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173038" marR="0" lvl="0" indent="-173038" algn="l" defTabSz="914400" rtl="0" eaLnBrk="0" fontAlgn="base" latinLnBrk="0" hangingPunct="0">
              <a:lnSpc>
                <a:spcPct val="100000"/>
              </a:lnSpc>
              <a:spcBef>
                <a:spcPct val="20000"/>
              </a:spcBef>
              <a:spcAft>
                <a:spcPct val="0"/>
              </a:spcAft>
              <a:buClr>
                <a:schemeClr val="tx1"/>
              </a:buClr>
              <a:buSzTx/>
              <a:buFont typeface="Wingdings" pitchFamily="2" charset="2"/>
              <a:buChar char="§"/>
              <a:tabLst/>
              <a:defRPr/>
            </a:pPr>
            <a:endParaRPr kumimoji="1" lang="ja-JP" altLang="en-US" sz="1600" b="0" i="0" u="none" strike="noStrike" kern="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14 3Q IBM">
  <a:themeElements>
    <a:clrScheme name="4Q_QCVM 2013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fontScheme name="4Q_QCVM 2013">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square" lIns="0" tIns="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400" b="0" i="0" u="none" strike="noStrike" cap="none" normalizeH="0" baseline="0">
            <a:ln>
              <a:noFill/>
            </a:ln>
            <a:solidFill>
              <a:srgbClr val="58595B"/>
            </a:solidFill>
            <a:effectLst/>
            <a:latin typeface="Arial" charset="0"/>
            <a:ea typeface="ＭＳ Ｐゴシック" charset="0"/>
            <a:cs typeface="ＭＳ Ｐゴシック" charset="0"/>
          </a:defRPr>
        </a:defPPr>
      </a:lstStyle>
    </a:spDef>
    <a:lnDef>
      <a:spPr bwMode="auto">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a:lstStyle/>
    </a:lnDef>
  </a:objectDefaults>
  <a:extraClrSchemeLst>
    <a:extraClrScheme>
      <a:clrScheme name="4Q_QCVM 2013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9165</TotalTime>
  <Words>1019</Words>
  <Application>Microsoft Office PowerPoint</Application>
  <PresentationFormat>On-screen Show (4:3)</PresentationFormat>
  <Paragraphs>276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ＭＳ Ｐ明朝</vt:lpstr>
      <vt:lpstr>メイリオ</vt:lpstr>
      <vt:lpstr>Arial</vt:lpstr>
      <vt:lpstr>Calibri</vt:lpstr>
      <vt:lpstr>Wingdings</vt:lpstr>
      <vt:lpstr>2014 3Q IBM</vt:lpstr>
      <vt:lpstr>V9000 performance testing during Snapshot or incremental FlashCopy</vt:lpstr>
      <vt:lpstr>Agenda</vt:lpstr>
      <vt:lpstr>Our requirement</vt:lpstr>
      <vt:lpstr>Business background and customer requirement</vt:lpstr>
      <vt:lpstr>Customer real I/O pattern from V7000 iostats</vt:lpstr>
      <vt:lpstr>Result of internal test.</vt:lpstr>
      <vt:lpstr>Overview of Testing</vt:lpstr>
      <vt:lpstr>Test environment</vt:lpstr>
      <vt:lpstr>Test1: Customer IO Pattern = Block size 36KB , Write99%, Rnd100%  </vt:lpstr>
      <vt:lpstr>Test1:Detail of result (SnapShot)</vt:lpstr>
      <vt:lpstr>Test1:Detail of result (Incremental FlashCopy)</vt:lpstr>
      <vt:lpstr>Suggestion from WW Corporate Solution Architect, FlashSystem Solution Engineering (Rawley Burbridge)</vt:lpstr>
      <vt:lpstr>Test2:Compare sequential 100% and sequential 75%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FlashSystem840 性能検証結果報告</dc:title>
  <dc:creator>timai</dc:creator>
  <cp:lastModifiedBy>石渡泉記</cp:lastModifiedBy>
  <cp:revision>171</cp:revision>
  <cp:lastPrinted>2014-12-09T11:48:31Z</cp:lastPrinted>
  <dcterms:created xsi:type="dcterms:W3CDTF">2014-12-08T04:24:29Z</dcterms:created>
  <dcterms:modified xsi:type="dcterms:W3CDTF">2015-09-18T05:40:34Z</dcterms:modified>
</cp:coreProperties>
</file>