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11BF1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342" y="11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48C8-1ACC-4A9E-B31D-C4D0CDB3AAEF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3FCC-9BD6-4C42-872C-82870857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8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48C8-1ACC-4A9E-B31D-C4D0CDB3AAEF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3FCC-9BD6-4C42-872C-82870857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4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48C8-1ACC-4A9E-B31D-C4D0CDB3AAEF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3FCC-9BD6-4C42-872C-82870857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5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48C8-1ACC-4A9E-B31D-C4D0CDB3AAEF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3FCC-9BD6-4C42-872C-82870857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4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48C8-1ACC-4A9E-B31D-C4D0CDB3AAEF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3FCC-9BD6-4C42-872C-82870857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9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48C8-1ACC-4A9E-B31D-C4D0CDB3AAEF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3FCC-9BD6-4C42-872C-82870857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0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48C8-1ACC-4A9E-B31D-C4D0CDB3AAEF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3FCC-9BD6-4C42-872C-82870857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3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48C8-1ACC-4A9E-B31D-C4D0CDB3AAEF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3FCC-9BD6-4C42-872C-82870857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4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48C8-1ACC-4A9E-B31D-C4D0CDB3AAEF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3FCC-9BD6-4C42-872C-82870857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7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48C8-1ACC-4A9E-B31D-C4D0CDB3AAEF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3FCC-9BD6-4C42-872C-82870857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5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48C8-1ACC-4A9E-B31D-C4D0CDB3AAEF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D3FCC-9BD6-4C42-872C-82870857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76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48C8-1ACC-4A9E-B31D-C4D0CDB3AAEF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D3FCC-9BD6-4C42-872C-82870857A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0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2712769" y="5585128"/>
            <a:ext cx="2539605" cy="96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55569" y="1820272"/>
            <a:ext cx="449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770169" y="1896472"/>
            <a:ext cx="1828800" cy="152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SVC NODE 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550969" y="1896472"/>
            <a:ext cx="3048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IP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55569" y="2125863"/>
            <a:ext cx="449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770169" y="2202063"/>
            <a:ext cx="1828800" cy="152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SVC NODE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50969" y="2202063"/>
            <a:ext cx="3048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IP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" name="Frame 27"/>
          <p:cNvSpPr/>
          <p:nvPr/>
        </p:nvSpPr>
        <p:spPr>
          <a:xfrm>
            <a:off x="2103169" y="1670827"/>
            <a:ext cx="4800600" cy="876300"/>
          </a:xfrm>
          <a:prstGeom prst="frame">
            <a:avLst>
              <a:gd name="adj1" fmla="val 69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IO Group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55569" y="2744558"/>
            <a:ext cx="449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2331769" y="2820758"/>
            <a:ext cx="228600" cy="152400"/>
          </a:xfrm>
          <a:prstGeom prst="roundRect">
            <a:avLst/>
          </a:prstGeom>
          <a:solidFill>
            <a:srgbClr val="FFC000"/>
          </a:solidFill>
          <a:ln w="508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598469" y="2820758"/>
            <a:ext cx="228600" cy="152400"/>
          </a:xfrm>
          <a:prstGeom prst="roundRect">
            <a:avLst/>
          </a:prstGeom>
          <a:solidFill>
            <a:srgbClr val="92D05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827069" y="2820758"/>
            <a:ext cx="228600" cy="152400"/>
          </a:xfrm>
          <a:prstGeom prst="roundRect">
            <a:avLst/>
          </a:prstGeom>
          <a:solidFill>
            <a:srgbClr val="FFC000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055669" y="2820758"/>
            <a:ext cx="228600" cy="152400"/>
          </a:xfrm>
          <a:prstGeom prst="roundRect">
            <a:avLst/>
          </a:prstGeom>
          <a:solidFill>
            <a:srgbClr val="92D050"/>
          </a:solidFill>
          <a:ln w="508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770169" y="2820758"/>
            <a:ext cx="1828800" cy="152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SVC NODE 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550969" y="2820758"/>
            <a:ext cx="3048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IP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255569" y="3050149"/>
            <a:ext cx="449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2331769" y="3126349"/>
            <a:ext cx="228600" cy="152400"/>
          </a:xfrm>
          <a:prstGeom prst="roundRect">
            <a:avLst/>
          </a:prstGeom>
          <a:solidFill>
            <a:srgbClr val="FFC000"/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598469" y="3126349"/>
            <a:ext cx="228600" cy="152400"/>
          </a:xfrm>
          <a:prstGeom prst="roundRect">
            <a:avLst/>
          </a:prstGeom>
          <a:solidFill>
            <a:srgbClr val="92D050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827069" y="3126349"/>
            <a:ext cx="228600" cy="152400"/>
          </a:xfrm>
          <a:prstGeom prst="roundRect">
            <a:avLst/>
          </a:prstGeom>
          <a:solidFill>
            <a:srgbClr val="FFC000"/>
          </a:solidFill>
          <a:ln w="50800">
            <a:solidFill>
              <a:srgbClr val="11B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3055669" y="3126349"/>
            <a:ext cx="228600" cy="152400"/>
          </a:xfrm>
          <a:prstGeom prst="roundRec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770169" y="3126349"/>
            <a:ext cx="1828800" cy="152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SVC NODE 4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550969" y="3126349"/>
            <a:ext cx="3048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IP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3" name="Frame 42"/>
          <p:cNvSpPr/>
          <p:nvPr/>
        </p:nvSpPr>
        <p:spPr>
          <a:xfrm>
            <a:off x="2103169" y="2595113"/>
            <a:ext cx="4800600" cy="876300"/>
          </a:xfrm>
          <a:prstGeom prst="frame">
            <a:avLst>
              <a:gd name="adj1" fmla="val 69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IO Group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789" y="3581400"/>
            <a:ext cx="449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94989" y="3657600"/>
            <a:ext cx="171450" cy="13878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266439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437889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09339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980814" y="3848100"/>
            <a:ext cx="1828800" cy="152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MDS CORE A Fab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780789" y="3657600"/>
            <a:ext cx="171450" cy="13878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952239" y="365759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1125123" y="365759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1309518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600314" y="3567785"/>
            <a:ext cx="449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5695689" y="3848100"/>
            <a:ext cx="1828800" cy="152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MDS CORE B Fab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0" name="Flowchart: Magnetic Disk 69"/>
          <p:cNvSpPr/>
          <p:nvPr/>
        </p:nvSpPr>
        <p:spPr>
          <a:xfrm>
            <a:off x="3825037" y="5878664"/>
            <a:ext cx="781050" cy="3810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1480968" y="3657600"/>
            <a:ext cx="171450" cy="13878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652418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1826516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1997966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2180964" y="3657600"/>
            <a:ext cx="171450" cy="13878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2365995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542914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2723889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2907412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078862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3252960" y="3657600"/>
            <a:ext cx="171450" cy="13878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3424410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3607408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3792439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3969358" y="3657600"/>
            <a:ext cx="171450" cy="13878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4150333" y="365760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94989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266439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437889" y="4066175"/>
            <a:ext cx="171450" cy="13878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609339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80789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952239" y="406617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1125123" y="4066174"/>
            <a:ext cx="171450" cy="13878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1309518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1480968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1652418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1826516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1997966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2180964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2365995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2542914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2723889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2907412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3078862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3252960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3424410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3607408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3792439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3969358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4150333" y="406617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4676514" y="3646049"/>
            <a:ext cx="171450" cy="13878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4847964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5019414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5190864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5362314" y="3646049"/>
            <a:ext cx="171450" cy="13878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5533764" y="3646048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5706648" y="3646048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5891043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6062493" y="3646049"/>
            <a:ext cx="171450" cy="13878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6233943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08041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6579491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6762489" y="3646049"/>
            <a:ext cx="171450" cy="13878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6947520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7124439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7305414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7488937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7660387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7834485" y="3646049"/>
            <a:ext cx="171450" cy="13878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8005935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8188933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8373964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8550883" y="3646049"/>
            <a:ext cx="171450" cy="13878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8731858" y="364604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4" name="Rounded Rectangle 143"/>
          <p:cNvSpPr/>
          <p:nvPr/>
        </p:nvSpPr>
        <p:spPr>
          <a:xfrm>
            <a:off x="4676514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5" name="Rounded Rectangle 144"/>
          <p:cNvSpPr/>
          <p:nvPr/>
        </p:nvSpPr>
        <p:spPr>
          <a:xfrm>
            <a:off x="4847964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5019414" y="4054624"/>
            <a:ext cx="171450" cy="13878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5190864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5362314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5533764" y="4054623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5706648" y="4054623"/>
            <a:ext cx="171450" cy="13878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5891043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6062493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6233943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6408041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6579491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6" name="Rounded Rectangle 155"/>
          <p:cNvSpPr/>
          <p:nvPr/>
        </p:nvSpPr>
        <p:spPr>
          <a:xfrm>
            <a:off x="6762489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947520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7124439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7305414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7488937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1" name="Rounded Rectangle 160"/>
          <p:cNvSpPr/>
          <p:nvPr/>
        </p:nvSpPr>
        <p:spPr>
          <a:xfrm>
            <a:off x="7660387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7834485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3" name="Rounded Rectangle 162"/>
          <p:cNvSpPr/>
          <p:nvPr/>
        </p:nvSpPr>
        <p:spPr>
          <a:xfrm>
            <a:off x="8005935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4" name="Rounded Rectangle 163"/>
          <p:cNvSpPr/>
          <p:nvPr/>
        </p:nvSpPr>
        <p:spPr>
          <a:xfrm>
            <a:off x="8188933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8373964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6" name="Rounded Rectangle 165"/>
          <p:cNvSpPr/>
          <p:nvPr/>
        </p:nvSpPr>
        <p:spPr>
          <a:xfrm>
            <a:off x="8550883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7" name="Rounded Rectangle 166"/>
          <p:cNvSpPr/>
          <p:nvPr/>
        </p:nvSpPr>
        <p:spPr>
          <a:xfrm>
            <a:off x="8731858" y="405462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2" name="Rounded Rectangle 171"/>
          <p:cNvSpPr/>
          <p:nvPr/>
        </p:nvSpPr>
        <p:spPr>
          <a:xfrm>
            <a:off x="2712769" y="6317673"/>
            <a:ext cx="2539605" cy="152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Host A - X </a:t>
            </a:r>
            <a:r>
              <a:rPr lang="en-US" sz="1200" dirty="0" smtClean="0">
                <a:solidFill>
                  <a:schemeClr val="tx1"/>
                </a:solidFill>
              </a:rPr>
              <a:t>8 </a:t>
            </a:r>
            <a:r>
              <a:rPr lang="en-US" sz="1200" dirty="0" smtClean="0">
                <a:solidFill>
                  <a:schemeClr val="tx1"/>
                </a:solidFill>
              </a:rPr>
              <a:t>HBA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66194" y="627853"/>
            <a:ext cx="396725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lowchart: Magnetic Disk 173"/>
          <p:cNvSpPr/>
          <p:nvPr/>
        </p:nvSpPr>
        <p:spPr>
          <a:xfrm>
            <a:off x="132869" y="683415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lowchart: Magnetic Disk 177"/>
          <p:cNvSpPr/>
          <p:nvPr/>
        </p:nvSpPr>
        <p:spPr>
          <a:xfrm>
            <a:off x="285269" y="835815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lowchart: Magnetic Disk 178"/>
          <p:cNvSpPr/>
          <p:nvPr/>
        </p:nvSpPr>
        <p:spPr>
          <a:xfrm>
            <a:off x="437669" y="988215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lowchart: Magnetic Disk 179"/>
          <p:cNvSpPr/>
          <p:nvPr/>
        </p:nvSpPr>
        <p:spPr>
          <a:xfrm>
            <a:off x="517925" y="673093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lowchart: Magnetic Disk 180"/>
          <p:cNvSpPr/>
          <p:nvPr/>
        </p:nvSpPr>
        <p:spPr>
          <a:xfrm>
            <a:off x="670325" y="825493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lowchart: Magnetic Disk 181"/>
          <p:cNvSpPr/>
          <p:nvPr/>
        </p:nvSpPr>
        <p:spPr>
          <a:xfrm>
            <a:off x="822725" y="977893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lowchart: Magnetic Disk 182"/>
          <p:cNvSpPr/>
          <p:nvPr/>
        </p:nvSpPr>
        <p:spPr>
          <a:xfrm>
            <a:off x="896420" y="665953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Flowchart: Magnetic Disk 185"/>
          <p:cNvSpPr/>
          <p:nvPr/>
        </p:nvSpPr>
        <p:spPr>
          <a:xfrm>
            <a:off x="1048820" y="818353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lowchart: Magnetic Disk 186"/>
          <p:cNvSpPr/>
          <p:nvPr/>
        </p:nvSpPr>
        <p:spPr>
          <a:xfrm>
            <a:off x="1201220" y="970753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lowchart: Magnetic Disk 187"/>
          <p:cNvSpPr/>
          <p:nvPr/>
        </p:nvSpPr>
        <p:spPr>
          <a:xfrm>
            <a:off x="1287144" y="664359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lowchart: Magnetic Disk 188"/>
          <p:cNvSpPr/>
          <p:nvPr/>
        </p:nvSpPr>
        <p:spPr>
          <a:xfrm>
            <a:off x="1439544" y="816759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lowchart: Magnetic Disk 189"/>
          <p:cNvSpPr/>
          <p:nvPr/>
        </p:nvSpPr>
        <p:spPr>
          <a:xfrm>
            <a:off x="1591944" y="969159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ounded Rectangle 190"/>
          <p:cNvSpPr/>
          <p:nvPr/>
        </p:nvSpPr>
        <p:spPr>
          <a:xfrm>
            <a:off x="2121288" y="951703"/>
            <a:ext cx="1828800" cy="152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XIV ARRAY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2" name="Rounded Rectangle 191"/>
          <p:cNvSpPr/>
          <p:nvPr/>
        </p:nvSpPr>
        <p:spPr>
          <a:xfrm>
            <a:off x="108350" y="1159659"/>
            <a:ext cx="228600" cy="152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108350" y="1321241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342419" y="1161357"/>
            <a:ext cx="223131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336950" y="1321241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609686" y="1159659"/>
            <a:ext cx="228600" cy="152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9" name="Rounded Rectangle 198"/>
          <p:cNvSpPr/>
          <p:nvPr/>
        </p:nvSpPr>
        <p:spPr>
          <a:xfrm>
            <a:off x="609686" y="1321241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0" name="Rounded Rectangle 199"/>
          <p:cNvSpPr/>
          <p:nvPr/>
        </p:nvSpPr>
        <p:spPr>
          <a:xfrm>
            <a:off x="843755" y="1161357"/>
            <a:ext cx="223131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1" name="Rounded Rectangle 200"/>
          <p:cNvSpPr/>
          <p:nvPr/>
        </p:nvSpPr>
        <p:spPr>
          <a:xfrm>
            <a:off x="838286" y="1321241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2" name="Rounded Rectangle 201"/>
          <p:cNvSpPr/>
          <p:nvPr/>
        </p:nvSpPr>
        <p:spPr>
          <a:xfrm>
            <a:off x="1102481" y="1159659"/>
            <a:ext cx="228600" cy="152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3" name="Rounded Rectangle 202"/>
          <p:cNvSpPr/>
          <p:nvPr/>
        </p:nvSpPr>
        <p:spPr>
          <a:xfrm>
            <a:off x="1102481" y="1321241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4" name="Rounded Rectangle 203"/>
          <p:cNvSpPr/>
          <p:nvPr/>
        </p:nvSpPr>
        <p:spPr>
          <a:xfrm>
            <a:off x="1336550" y="1161357"/>
            <a:ext cx="223131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5" name="Rounded Rectangle 204"/>
          <p:cNvSpPr/>
          <p:nvPr/>
        </p:nvSpPr>
        <p:spPr>
          <a:xfrm>
            <a:off x="1331081" y="1321241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6" name="Rounded Rectangle 205"/>
          <p:cNvSpPr/>
          <p:nvPr/>
        </p:nvSpPr>
        <p:spPr>
          <a:xfrm>
            <a:off x="1603817" y="1159659"/>
            <a:ext cx="228600" cy="152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7" name="Rounded Rectangle 206"/>
          <p:cNvSpPr/>
          <p:nvPr/>
        </p:nvSpPr>
        <p:spPr>
          <a:xfrm>
            <a:off x="1603817" y="1321241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8" name="Rounded Rectangle 207"/>
          <p:cNvSpPr/>
          <p:nvPr/>
        </p:nvSpPr>
        <p:spPr>
          <a:xfrm>
            <a:off x="1837886" y="1161357"/>
            <a:ext cx="223131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9" name="Rounded Rectangle 208"/>
          <p:cNvSpPr/>
          <p:nvPr/>
        </p:nvSpPr>
        <p:spPr>
          <a:xfrm>
            <a:off x="1832417" y="1321241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0" name="Rounded Rectangle 209"/>
          <p:cNvSpPr/>
          <p:nvPr/>
        </p:nvSpPr>
        <p:spPr>
          <a:xfrm>
            <a:off x="2098844" y="1159659"/>
            <a:ext cx="228600" cy="152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1" name="Rounded Rectangle 210"/>
          <p:cNvSpPr/>
          <p:nvPr/>
        </p:nvSpPr>
        <p:spPr>
          <a:xfrm>
            <a:off x="2098844" y="1321241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2" name="Rounded Rectangle 211"/>
          <p:cNvSpPr/>
          <p:nvPr/>
        </p:nvSpPr>
        <p:spPr>
          <a:xfrm>
            <a:off x="2332913" y="1161357"/>
            <a:ext cx="223131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3" name="Rounded Rectangle 212"/>
          <p:cNvSpPr/>
          <p:nvPr/>
        </p:nvSpPr>
        <p:spPr>
          <a:xfrm>
            <a:off x="2327444" y="1321241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4" name="Rounded Rectangle 213"/>
          <p:cNvSpPr/>
          <p:nvPr/>
        </p:nvSpPr>
        <p:spPr>
          <a:xfrm>
            <a:off x="2600180" y="1159659"/>
            <a:ext cx="228600" cy="152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5" name="Rounded Rectangle 214"/>
          <p:cNvSpPr/>
          <p:nvPr/>
        </p:nvSpPr>
        <p:spPr>
          <a:xfrm>
            <a:off x="2600180" y="1321241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6" name="Rounded Rectangle 215"/>
          <p:cNvSpPr/>
          <p:nvPr/>
        </p:nvSpPr>
        <p:spPr>
          <a:xfrm>
            <a:off x="2834249" y="1161357"/>
            <a:ext cx="223131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7" name="Rounded Rectangle 216"/>
          <p:cNvSpPr/>
          <p:nvPr/>
        </p:nvSpPr>
        <p:spPr>
          <a:xfrm>
            <a:off x="2828780" y="1321241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5089650" y="610725"/>
            <a:ext cx="396725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lowchart: Magnetic Disk 218"/>
          <p:cNvSpPr/>
          <p:nvPr/>
        </p:nvSpPr>
        <p:spPr>
          <a:xfrm>
            <a:off x="5156325" y="666287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Flowchart: Magnetic Disk 219"/>
          <p:cNvSpPr/>
          <p:nvPr/>
        </p:nvSpPr>
        <p:spPr>
          <a:xfrm>
            <a:off x="5308725" y="818687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Flowchart: Magnetic Disk 220"/>
          <p:cNvSpPr/>
          <p:nvPr/>
        </p:nvSpPr>
        <p:spPr>
          <a:xfrm>
            <a:off x="5461125" y="971087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lowchart: Magnetic Disk 221"/>
          <p:cNvSpPr/>
          <p:nvPr/>
        </p:nvSpPr>
        <p:spPr>
          <a:xfrm>
            <a:off x="5541381" y="655965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Flowchart: Magnetic Disk 222"/>
          <p:cNvSpPr/>
          <p:nvPr/>
        </p:nvSpPr>
        <p:spPr>
          <a:xfrm>
            <a:off x="5693781" y="808365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lowchart: Magnetic Disk 223"/>
          <p:cNvSpPr/>
          <p:nvPr/>
        </p:nvSpPr>
        <p:spPr>
          <a:xfrm>
            <a:off x="5846181" y="960765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lowchart: Magnetic Disk 224"/>
          <p:cNvSpPr/>
          <p:nvPr/>
        </p:nvSpPr>
        <p:spPr>
          <a:xfrm>
            <a:off x="5919876" y="648825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lowchart: Magnetic Disk 225"/>
          <p:cNvSpPr/>
          <p:nvPr/>
        </p:nvSpPr>
        <p:spPr>
          <a:xfrm>
            <a:off x="6072276" y="801225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Flowchart: Magnetic Disk 226"/>
          <p:cNvSpPr/>
          <p:nvPr/>
        </p:nvSpPr>
        <p:spPr>
          <a:xfrm>
            <a:off x="6224676" y="953625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lowchart: Magnetic Disk 227"/>
          <p:cNvSpPr/>
          <p:nvPr/>
        </p:nvSpPr>
        <p:spPr>
          <a:xfrm>
            <a:off x="6310600" y="647231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Flowchart: Magnetic Disk 228"/>
          <p:cNvSpPr/>
          <p:nvPr/>
        </p:nvSpPr>
        <p:spPr>
          <a:xfrm>
            <a:off x="6463000" y="799631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Flowchart: Magnetic Disk 229"/>
          <p:cNvSpPr/>
          <p:nvPr/>
        </p:nvSpPr>
        <p:spPr>
          <a:xfrm>
            <a:off x="6615400" y="952031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ounded Rectangle 230"/>
          <p:cNvSpPr/>
          <p:nvPr/>
        </p:nvSpPr>
        <p:spPr>
          <a:xfrm>
            <a:off x="7144744" y="934575"/>
            <a:ext cx="1828800" cy="152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EMC ARRAY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4" name="Flowchart: Magnetic Disk 263"/>
          <p:cNvSpPr/>
          <p:nvPr/>
        </p:nvSpPr>
        <p:spPr>
          <a:xfrm>
            <a:off x="6470818" y="971087"/>
            <a:ext cx="335923" cy="190500"/>
          </a:xfrm>
          <a:prstGeom prst="flowChartMagneticDisk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24562" y="4509415"/>
            <a:ext cx="449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ounded Rectangle 277"/>
          <p:cNvSpPr/>
          <p:nvPr/>
        </p:nvSpPr>
        <p:spPr>
          <a:xfrm>
            <a:off x="100762" y="4585615"/>
            <a:ext cx="171450" cy="13878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9" name="Rounded Rectangle 278"/>
          <p:cNvSpPr/>
          <p:nvPr/>
        </p:nvSpPr>
        <p:spPr>
          <a:xfrm>
            <a:off x="272212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0" name="Rounded Rectangle 279"/>
          <p:cNvSpPr/>
          <p:nvPr/>
        </p:nvSpPr>
        <p:spPr>
          <a:xfrm>
            <a:off x="443662" y="4585615"/>
            <a:ext cx="171450" cy="13878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1" name="Rounded Rectangle 280"/>
          <p:cNvSpPr/>
          <p:nvPr/>
        </p:nvSpPr>
        <p:spPr>
          <a:xfrm>
            <a:off x="615112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2" name="Rounded Rectangle 281"/>
          <p:cNvSpPr/>
          <p:nvPr/>
        </p:nvSpPr>
        <p:spPr>
          <a:xfrm>
            <a:off x="986587" y="4776115"/>
            <a:ext cx="1828800" cy="152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MDS EDGE A Fab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3" name="Rounded Rectangle 282"/>
          <p:cNvSpPr/>
          <p:nvPr/>
        </p:nvSpPr>
        <p:spPr>
          <a:xfrm>
            <a:off x="786562" y="4585615"/>
            <a:ext cx="171450" cy="13878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4" name="Rounded Rectangle 283"/>
          <p:cNvSpPr/>
          <p:nvPr/>
        </p:nvSpPr>
        <p:spPr>
          <a:xfrm>
            <a:off x="958012" y="458561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5" name="Rounded Rectangle 284"/>
          <p:cNvSpPr/>
          <p:nvPr/>
        </p:nvSpPr>
        <p:spPr>
          <a:xfrm>
            <a:off x="1130896" y="4585614"/>
            <a:ext cx="171450" cy="13878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6" name="Rounded Rectangle 285"/>
          <p:cNvSpPr/>
          <p:nvPr/>
        </p:nvSpPr>
        <p:spPr>
          <a:xfrm>
            <a:off x="1315291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4606087" y="4495800"/>
            <a:ext cx="449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ounded Rectangle 287"/>
          <p:cNvSpPr/>
          <p:nvPr/>
        </p:nvSpPr>
        <p:spPr>
          <a:xfrm>
            <a:off x="5701462" y="4776115"/>
            <a:ext cx="1828800" cy="152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MDS EDGE B Fab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9" name="Rounded Rectangle 288"/>
          <p:cNvSpPr/>
          <p:nvPr/>
        </p:nvSpPr>
        <p:spPr>
          <a:xfrm>
            <a:off x="1486741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0" name="Rounded Rectangle 289"/>
          <p:cNvSpPr/>
          <p:nvPr/>
        </p:nvSpPr>
        <p:spPr>
          <a:xfrm>
            <a:off x="1658191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1" name="Rounded Rectangle 290"/>
          <p:cNvSpPr/>
          <p:nvPr/>
        </p:nvSpPr>
        <p:spPr>
          <a:xfrm>
            <a:off x="1832289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2" name="Rounded Rectangle 291"/>
          <p:cNvSpPr/>
          <p:nvPr/>
        </p:nvSpPr>
        <p:spPr>
          <a:xfrm>
            <a:off x="2003739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3" name="Rounded Rectangle 292"/>
          <p:cNvSpPr/>
          <p:nvPr/>
        </p:nvSpPr>
        <p:spPr>
          <a:xfrm>
            <a:off x="2186737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4" name="Rounded Rectangle 293"/>
          <p:cNvSpPr/>
          <p:nvPr/>
        </p:nvSpPr>
        <p:spPr>
          <a:xfrm>
            <a:off x="2371768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5" name="Rounded Rectangle 294"/>
          <p:cNvSpPr/>
          <p:nvPr/>
        </p:nvSpPr>
        <p:spPr>
          <a:xfrm>
            <a:off x="2548687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6" name="Rounded Rectangle 295"/>
          <p:cNvSpPr/>
          <p:nvPr/>
        </p:nvSpPr>
        <p:spPr>
          <a:xfrm>
            <a:off x="2729662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7" name="Rounded Rectangle 296"/>
          <p:cNvSpPr/>
          <p:nvPr/>
        </p:nvSpPr>
        <p:spPr>
          <a:xfrm>
            <a:off x="2913185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8" name="Rounded Rectangle 297"/>
          <p:cNvSpPr/>
          <p:nvPr/>
        </p:nvSpPr>
        <p:spPr>
          <a:xfrm>
            <a:off x="3084635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99" name="Rounded Rectangle 298"/>
          <p:cNvSpPr/>
          <p:nvPr/>
        </p:nvSpPr>
        <p:spPr>
          <a:xfrm>
            <a:off x="3258733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0" name="Rounded Rectangle 299"/>
          <p:cNvSpPr/>
          <p:nvPr/>
        </p:nvSpPr>
        <p:spPr>
          <a:xfrm>
            <a:off x="3430183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1" name="Rounded Rectangle 300"/>
          <p:cNvSpPr/>
          <p:nvPr/>
        </p:nvSpPr>
        <p:spPr>
          <a:xfrm>
            <a:off x="3613181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2" name="Rounded Rectangle 301"/>
          <p:cNvSpPr/>
          <p:nvPr/>
        </p:nvSpPr>
        <p:spPr>
          <a:xfrm>
            <a:off x="3798212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3" name="Rounded Rectangle 302"/>
          <p:cNvSpPr/>
          <p:nvPr/>
        </p:nvSpPr>
        <p:spPr>
          <a:xfrm>
            <a:off x="3975131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4" name="Rounded Rectangle 303"/>
          <p:cNvSpPr/>
          <p:nvPr/>
        </p:nvSpPr>
        <p:spPr>
          <a:xfrm>
            <a:off x="4156106" y="4585615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5" name="Rounded Rectangle 304"/>
          <p:cNvSpPr/>
          <p:nvPr/>
        </p:nvSpPr>
        <p:spPr>
          <a:xfrm>
            <a:off x="100762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6" name="Rounded Rectangle 305"/>
          <p:cNvSpPr/>
          <p:nvPr/>
        </p:nvSpPr>
        <p:spPr>
          <a:xfrm>
            <a:off x="272212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7" name="Rounded Rectangle 306"/>
          <p:cNvSpPr/>
          <p:nvPr/>
        </p:nvSpPr>
        <p:spPr>
          <a:xfrm>
            <a:off x="443662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8" name="Rounded Rectangle 307"/>
          <p:cNvSpPr/>
          <p:nvPr/>
        </p:nvSpPr>
        <p:spPr>
          <a:xfrm>
            <a:off x="615112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09" name="Rounded Rectangle 308"/>
          <p:cNvSpPr/>
          <p:nvPr/>
        </p:nvSpPr>
        <p:spPr>
          <a:xfrm>
            <a:off x="786562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10" name="Rounded Rectangle 309"/>
          <p:cNvSpPr/>
          <p:nvPr/>
        </p:nvSpPr>
        <p:spPr>
          <a:xfrm>
            <a:off x="958012" y="499418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11" name="Rounded Rectangle 310"/>
          <p:cNvSpPr/>
          <p:nvPr/>
        </p:nvSpPr>
        <p:spPr>
          <a:xfrm>
            <a:off x="1130896" y="499418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12" name="Rounded Rectangle 311"/>
          <p:cNvSpPr/>
          <p:nvPr/>
        </p:nvSpPr>
        <p:spPr>
          <a:xfrm>
            <a:off x="1315291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13" name="Rounded Rectangle 312"/>
          <p:cNvSpPr/>
          <p:nvPr/>
        </p:nvSpPr>
        <p:spPr>
          <a:xfrm>
            <a:off x="1486741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14" name="Rounded Rectangle 313"/>
          <p:cNvSpPr/>
          <p:nvPr/>
        </p:nvSpPr>
        <p:spPr>
          <a:xfrm>
            <a:off x="1658191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15" name="Rounded Rectangle 314"/>
          <p:cNvSpPr/>
          <p:nvPr/>
        </p:nvSpPr>
        <p:spPr>
          <a:xfrm>
            <a:off x="1832289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16" name="Rounded Rectangle 315"/>
          <p:cNvSpPr/>
          <p:nvPr/>
        </p:nvSpPr>
        <p:spPr>
          <a:xfrm>
            <a:off x="2003739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17" name="Rounded Rectangle 316"/>
          <p:cNvSpPr/>
          <p:nvPr/>
        </p:nvSpPr>
        <p:spPr>
          <a:xfrm>
            <a:off x="2186737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18" name="Rounded Rectangle 317"/>
          <p:cNvSpPr/>
          <p:nvPr/>
        </p:nvSpPr>
        <p:spPr>
          <a:xfrm>
            <a:off x="2371768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19" name="Rounded Rectangle 318"/>
          <p:cNvSpPr/>
          <p:nvPr/>
        </p:nvSpPr>
        <p:spPr>
          <a:xfrm>
            <a:off x="2548687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0" name="Rounded Rectangle 319"/>
          <p:cNvSpPr/>
          <p:nvPr/>
        </p:nvSpPr>
        <p:spPr>
          <a:xfrm>
            <a:off x="2729662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1" name="Rounded Rectangle 320"/>
          <p:cNvSpPr/>
          <p:nvPr/>
        </p:nvSpPr>
        <p:spPr>
          <a:xfrm>
            <a:off x="2913185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2" name="Rounded Rectangle 321"/>
          <p:cNvSpPr/>
          <p:nvPr/>
        </p:nvSpPr>
        <p:spPr>
          <a:xfrm>
            <a:off x="3084635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3" name="Rounded Rectangle 322"/>
          <p:cNvSpPr/>
          <p:nvPr/>
        </p:nvSpPr>
        <p:spPr>
          <a:xfrm>
            <a:off x="3258733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4" name="Rounded Rectangle 323"/>
          <p:cNvSpPr/>
          <p:nvPr/>
        </p:nvSpPr>
        <p:spPr>
          <a:xfrm>
            <a:off x="3430183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5" name="Rounded Rectangle 324"/>
          <p:cNvSpPr/>
          <p:nvPr/>
        </p:nvSpPr>
        <p:spPr>
          <a:xfrm>
            <a:off x="3613181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6" name="Rounded Rectangle 325"/>
          <p:cNvSpPr/>
          <p:nvPr/>
        </p:nvSpPr>
        <p:spPr>
          <a:xfrm>
            <a:off x="3798212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7" name="Rounded Rectangle 326"/>
          <p:cNvSpPr/>
          <p:nvPr/>
        </p:nvSpPr>
        <p:spPr>
          <a:xfrm>
            <a:off x="3975131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8" name="Rounded Rectangle 327"/>
          <p:cNvSpPr/>
          <p:nvPr/>
        </p:nvSpPr>
        <p:spPr>
          <a:xfrm>
            <a:off x="4156106" y="4994190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29" name="Rounded Rectangle 328"/>
          <p:cNvSpPr/>
          <p:nvPr/>
        </p:nvSpPr>
        <p:spPr>
          <a:xfrm>
            <a:off x="4682287" y="4574064"/>
            <a:ext cx="171450" cy="13878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0" name="Rounded Rectangle 329"/>
          <p:cNvSpPr/>
          <p:nvPr/>
        </p:nvSpPr>
        <p:spPr>
          <a:xfrm>
            <a:off x="4853737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1" name="Rounded Rectangle 330"/>
          <p:cNvSpPr/>
          <p:nvPr/>
        </p:nvSpPr>
        <p:spPr>
          <a:xfrm>
            <a:off x="5025187" y="4574064"/>
            <a:ext cx="171450" cy="13878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2" name="Rounded Rectangle 331"/>
          <p:cNvSpPr/>
          <p:nvPr/>
        </p:nvSpPr>
        <p:spPr>
          <a:xfrm>
            <a:off x="5196637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3" name="Rounded Rectangle 332"/>
          <p:cNvSpPr/>
          <p:nvPr/>
        </p:nvSpPr>
        <p:spPr>
          <a:xfrm>
            <a:off x="5368087" y="4574064"/>
            <a:ext cx="171450" cy="13878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4" name="Rounded Rectangle 333"/>
          <p:cNvSpPr/>
          <p:nvPr/>
        </p:nvSpPr>
        <p:spPr>
          <a:xfrm>
            <a:off x="5539537" y="4574063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5" name="Rounded Rectangle 334"/>
          <p:cNvSpPr/>
          <p:nvPr/>
        </p:nvSpPr>
        <p:spPr>
          <a:xfrm>
            <a:off x="5712421" y="4574063"/>
            <a:ext cx="171450" cy="13878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6" name="Rounded Rectangle 335"/>
          <p:cNvSpPr/>
          <p:nvPr/>
        </p:nvSpPr>
        <p:spPr>
          <a:xfrm>
            <a:off x="5896816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7" name="Rounded Rectangle 336"/>
          <p:cNvSpPr/>
          <p:nvPr/>
        </p:nvSpPr>
        <p:spPr>
          <a:xfrm>
            <a:off x="6068266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8" name="Rounded Rectangle 337"/>
          <p:cNvSpPr/>
          <p:nvPr/>
        </p:nvSpPr>
        <p:spPr>
          <a:xfrm>
            <a:off x="6239716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9" name="Rounded Rectangle 338"/>
          <p:cNvSpPr/>
          <p:nvPr/>
        </p:nvSpPr>
        <p:spPr>
          <a:xfrm>
            <a:off x="6413814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0" name="Rounded Rectangle 339"/>
          <p:cNvSpPr/>
          <p:nvPr/>
        </p:nvSpPr>
        <p:spPr>
          <a:xfrm>
            <a:off x="6585264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1" name="Rounded Rectangle 340"/>
          <p:cNvSpPr/>
          <p:nvPr/>
        </p:nvSpPr>
        <p:spPr>
          <a:xfrm>
            <a:off x="6768262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2" name="Rounded Rectangle 341"/>
          <p:cNvSpPr/>
          <p:nvPr/>
        </p:nvSpPr>
        <p:spPr>
          <a:xfrm>
            <a:off x="6953293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3" name="Rounded Rectangle 342"/>
          <p:cNvSpPr/>
          <p:nvPr/>
        </p:nvSpPr>
        <p:spPr>
          <a:xfrm>
            <a:off x="7130212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4" name="Rounded Rectangle 343"/>
          <p:cNvSpPr/>
          <p:nvPr/>
        </p:nvSpPr>
        <p:spPr>
          <a:xfrm>
            <a:off x="7311187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5" name="Rounded Rectangle 344"/>
          <p:cNvSpPr/>
          <p:nvPr/>
        </p:nvSpPr>
        <p:spPr>
          <a:xfrm>
            <a:off x="7494710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6" name="Rounded Rectangle 345"/>
          <p:cNvSpPr/>
          <p:nvPr/>
        </p:nvSpPr>
        <p:spPr>
          <a:xfrm>
            <a:off x="7666160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7" name="Rounded Rectangle 346"/>
          <p:cNvSpPr/>
          <p:nvPr/>
        </p:nvSpPr>
        <p:spPr>
          <a:xfrm>
            <a:off x="7840258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8" name="Rounded Rectangle 347"/>
          <p:cNvSpPr/>
          <p:nvPr/>
        </p:nvSpPr>
        <p:spPr>
          <a:xfrm>
            <a:off x="8011708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49" name="Rounded Rectangle 348"/>
          <p:cNvSpPr/>
          <p:nvPr/>
        </p:nvSpPr>
        <p:spPr>
          <a:xfrm>
            <a:off x="8194706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0" name="Rounded Rectangle 349"/>
          <p:cNvSpPr/>
          <p:nvPr/>
        </p:nvSpPr>
        <p:spPr>
          <a:xfrm>
            <a:off x="8379737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1" name="Rounded Rectangle 350"/>
          <p:cNvSpPr/>
          <p:nvPr/>
        </p:nvSpPr>
        <p:spPr>
          <a:xfrm>
            <a:off x="8556656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2" name="Rounded Rectangle 351"/>
          <p:cNvSpPr/>
          <p:nvPr/>
        </p:nvSpPr>
        <p:spPr>
          <a:xfrm>
            <a:off x="8737631" y="4574064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3" name="Rounded Rectangle 352"/>
          <p:cNvSpPr/>
          <p:nvPr/>
        </p:nvSpPr>
        <p:spPr>
          <a:xfrm>
            <a:off x="4682287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4" name="Rounded Rectangle 353"/>
          <p:cNvSpPr/>
          <p:nvPr/>
        </p:nvSpPr>
        <p:spPr>
          <a:xfrm>
            <a:off x="4853737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5" name="Rounded Rectangle 354"/>
          <p:cNvSpPr/>
          <p:nvPr/>
        </p:nvSpPr>
        <p:spPr>
          <a:xfrm>
            <a:off x="5025187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6" name="Rounded Rectangle 355"/>
          <p:cNvSpPr/>
          <p:nvPr/>
        </p:nvSpPr>
        <p:spPr>
          <a:xfrm>
            <a:off x="5196637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7" name="Rounded Rectangle 356"/>
          <p:cNvSpPr/>
          <p:nvPr/>
        </p:nvSpPr>
        <p:spPr>
          <a:xfrm>
            <a:off x="5368087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8" name="Rounded Rectangle 357"/>
          <p:cNvSpPr/>
          <p:nvPr/>
        </p:nvSpPr>
        <p:spPr>
          <a:xfrm>
            <a:off x="5539537" y="4982638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59" name="Rounded Rectangle 358"/>
          <p:cNvSpPr/>
          <p:nvPr/>
        </p:nvSpPr>
        <p:spPr>
          <a:xfrm>
            <a:off x="5712421" y="4982638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0" name="Rounded Rectangle 359"/>
          <p:cNvSpPr/>
          <p:nvPr/>
        </p:nvSpPr>
        <p:spPr>
          <a:xfrm>
            <a:off x="5896816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1" name="Rounded Rectangle 360"/>
          <p:cNvSpPr/>
          <p:nvPr/>
        </p:nvSpPr>
        <p:spPr>
          <a:xfrm>
            <a:off x="6068266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2" name="Rounded Rectangle 361"/>
          <p:cNvSpPr/>
          <p:nvPr/>
        </p:nvSpPr>
        <p:spPr>
          <a:xfrm>
            <a:off x="6239716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3" name="Rounded Rectangle 362"/>
          <p:cNvSpPr/>
          <p:nvPr/>
        </p:nvSpPr>
        <p:spPr>
          <a:xfrm>
            <a:off x="6413814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4" name="Rounded Rectangle 363"/>
          <p:cNvSpPr/>
          <p:nvPr/>
        </p:nvSpPr>
        <p:spPr>
          <a:xfrm>
            <a:off x="6585264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5" name="Rounded Rectangle 364"/>
          <p:cNvSpPr/>
          <p:nvPr/>
        </p:nvSpPr>
        <p:spPr>
          <a:xfrm>
            <a:off x="6768262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6" name="Rounded Rectangle 365"/>
          <p:cNvSpPr/>
          <p:nvPr/>
        </p:nvSpPr>
        <p:spPr>
          <a:xfrm>
            <a:off x="6953293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7" name="Rounded Rectangle 366"/>
          <p:cNvSpPr/>
          <p:nvPr/>
        </p:nvSpPr>
        <p:spPr>
          <a:xfrm>
            <a:off x="7130212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8" name="Rounded Rectangle 367"/>
          <p:cNvSpPr/>
          <p:nvPr/>
        </p:nvSpPr>
        <p:spPr>
          <a:xfrm>
            <a:off x="7311187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69" name="Rounded Rectangle 368"/>
          <p:cNvSpPr/>
          <p:nvPr/>
        </p:nvSpPr>
        <p:spPr>
          <a:xfrm>
            <a:off x="7494710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0" name="Rounded Rectangle 369"/>
          <p:cNvSpPr/>
          <p:nvPr/>
        </p:nvSpPr>
        <p:spPr>
          <a:xfrm>
            <a:off x="7666160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1" name="Rounded Rectangle 370"/>
          <p:cNvSpPr/>
          <p:nvPr/>
        </p:nvSpPr>
        <p:spPr>
          <a:xfrm>
            <a:off x="7840258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2" name="Rounded Rectangle 371"/>
          <p:cNvSpPr/>
          <p:nvPr/>
        </p:nvSpPr>
        <p:spPr>
          <a:xfrm>
            <a:off x="8011708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3" name="Rounded Rectangle 372"/>
          <p:cNvSpPr/>
          <p:nvPr/>
        </p:nvSpPr>
        <p:spPr>
          <a:xfrm>
            <a:off x="8194706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4" name="Rounded Rectangle 373"/>
          <p:cNvSpPr/>
          <p:nvPr/>
        </p:nvSpPr>
        <p:spPr>
          <a:xfrm>
            <a:off x="8379737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5" name="Rounded Rectangle 374"/>
          <p:cNvSpPr/>
          <p:nvPr/>
        </p:nvSpPr>
        <p:spPr>
          <a:xfrm>
            <a:off x="8556656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76" name="Rounded Rectangle 375"/>
          <p:cNvSpPr/>
          <p:nvPr/>
        </p:nvSpPr>
        <p:spPr>
          <a:xfrm>
            <a:off x="8737631" y="4982639"/>
            <a:ext cx="171450" cy="13878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0" name="Curved Left Arrow 379"/>
          <p:cNvSpPr/>
          <p:nvPr/>
        </p:nvSpPr>
        <p:spPr>
          <a:xfrm>
            <a:off x="7925983" y="3896308"/>
            <a:ext cx="434400" cy="101783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1" name="Rounded Rectangle 380"/>
          <p:cNvSpPr/>
          <p:nvPr/>
        </p:nvSpPr>
        <p:spPr>
          <a:xfrm>
            <a:off x="8167714" y="4267200"/>
            <a:ext cx="368029" cy="152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ISL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82" name="Curved Left Arrow 381"/>
          <p:cNvSpPr/>
          <p:nvPr/>
        </p:nvSpPr>
        <p:spPr>
          <a:xfrm>
            <a:off x="3481706" y="3876305"/>
            <a:ext cx="434400" cy="101783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3" name="Rounded Rectangle 382"/>
          <p:cNvSpPr/>
          <p:nvPr/>
        </p:nvSpPr>
        <p:spPr>
          <a:xfrm>
            <a:off x="3723437" y="4247197"/>
            <a:ext cx="368029" cy="152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ISL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84" name="Rectangle 383"/>
          <p:cNvSpPr/>
          <p:nvPr/>
        </p:nvSpPr>
        <p:spPr>
          <a:xfrm>
            <a:off x="88373" y="1574323"/>
            <a:ext cx="1883257" cy="1993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Rounded Rectangle 385"/>
          <p:cNvSpPr/>
          <p:nvPr/>
        </p:nvSpPr>
        <p:spPr>
          <a:xfrm>
            <a:off x="1626838" y="2029088"/>
            <a:ext cx="212923" cy="12651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88" name="Rounded Rectangle 387"/>
          <p:cNvSpPr/>
          <p:nvPr/>
        </p:nvSpPr>
        <p:spPr>
          <a:xfrm>
            <a:off x="1626838" y="1844262"/>
            <a:ext cx="212923" cy="1265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89" name="TextBox 388"/>
          <p:cNvSpPr txBox="1"/>
          <p:nvPr/>
        </p:nvSpPr>
        <p:spPr>
          <a:xfrm>
            <a:off x="162595" y="1959704"/>
            <a:ext cx="1457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B Fabric Connection</a:t>
            </a:r>
            <a:endParaRPr lang="en-US" sz="1100" dirty="0"/>
          </a:p>
        </p:txBody>
      </p:sp>
      <p:sp>
        <p:nvSpPr>
          <p:cNvPr id="390" name="TextBox 389"/>
          <p:cNvSpPr txBox="1"/>
          <p:nvPr/>
        </p:nvSpPr>
        <p:spPr>
          <a:xfrm>
            <a:off x="162595" y="1787376"/>
            <a:ext cx="14351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 Fabric Connection</a:t>
            </a:r>
            <a:endParaRPr lang="en-US" sz="1100" dirty="0"/>
          </a:p>
        </p:txBody>
      </p:sp>
      <p:sp>
        <p:nvSpPr>
          <p:cNvPr id="391" name="Rectangle 390"/>
          <p:cNvSpPr/>
          <p:nvPr/>
        </p:nvSpPr>
        <p:spPr>
          <a:xfrm>
            <a:off x="7090287" y="1884044"/>
            <a:ext cx="1883257" cy="1394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2" name="Rectangle 391"/>
          <p:cNvSpPr/>
          <p:nvPr/>
        </p:nvSpPr>
        <p:spPr>
          <a:xfrm>
            <a:off x="87560" y="1585360"/>
            <a:ext cx="1884070" cy="2395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TextBox 384"/>
          <p:cNvSpPr txBox="1"/>
          <p:nvPr/>
        </p:nvSpPr>
        <p:spPr>
          <a:xfrm>
            <a:off x="79828" y="1574324"/>
            <a:ext cx="1838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Legend</a:t>
            </a:r>
            <a:endParaRPr lang="en-US" sz="1100" dirty="0"/>
          </a:p>
        </p:txBody>
      </p:sp>
      <p:sp>
        <p:nvSpPr>
          <p:cNvPr id="393" name="Rectangle 392"/>
          <p:cNvSpPr/>
          <p:nvPr/>
        </p:nvSpPr>
        <p:spPr>
          <a:xfrm>
            <a:off x="7092444" y="1895080"/>
            <a:ext cx="1881099" cy="2395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4" name="TextBox 393"/>
          <p:cNvSpPr txBox="1"/>
          <p:nvPr/>
        </p:nvSpPr>
        <p:spPr>
          <a:xfrm>
            <a:off x="7084713" y="1884044"/>
            <a:ext cx="1838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Array Notes:</a:t>
            </a:r>
            <a:endParaRPr lang="en-US" sz="1100" dirty="0"/>
          </a:p>
        </p:txBody>
      </p:sp>
      <p:sp>
        <p:nvSpPr>
          <p:cNvPr id="397" name="Rectangle 396"/>
          <p:cNvSpPr/>
          <p:nvPr/>
        </p:nvSpPr>
        <p:spPr>
          <a:xfrm>
            <a:off x="5089650" y="839325"/>
            <a:ext cx="1006455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5" name="TextBox 394"/>
          <p:cNvSpPr txBox="1"/>
          <p:nvPr/>
        </p:nvSpPr>
        <p:spPr>
          <a:xfrm>
            <a:off x="7130212" y="2160489"/>
            <a:ext cx="184333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</a:t>
            </a:r>
            <a:r>
              <a:rPr lang="en-US" sz="900" dirty="0" smtClean="0"/>
              <a:t>XIV arrays 1 ports zoned to all SVC 1+3 ports, XIV 3 ports zoned to 2+4 all SVC ports.</a:t>
            </a:r>
            <a:endParaRPr lang="en-US" sz="900" dirty="0"/>
          </a:p>
        </p:txBody>
      </p:sp>
      <p:sp>
        <p:nvSpPr>
          <p:cNvPr id="396" name="Flowchart: Connector 395"/>
          <p:cNvSpPr/>
          <p:nvPr/>
        </p:nvSpPr>
        <p:spPr>
          <a:xfrm>
            <a:off x="7162800" y="2271447"/>
            <a:ext cx="47364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ounded Rectangle 231"/>
          <p:cNvSpPr/>
          <p:nvPr/>
        </p:nvSpPr>
        <p:spPr>
          <a:xfrm>
            <a:off x="5131806" y="1176676"/>
            <a:ext cx="228600" cy="152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3" name="Rounded Rectangle 232"/>
          <p:cNvSpPr/>
          <p:nvPr/>
        </p:nvSpPr>
        <p:spPr>
          <a:xfrm>
            <a:off x="5131806" y="1338258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4" name="Rounded Rectangle 233"/>
          <p:cNvSpPr/>
          <p:nvPr/>
        </p:nvSpPr>
        <p:spPr>
          <a:xfrm>
            <a:off x="5365875" y="1178374"/>
            <a:ext cx="223131" cy="152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5" name="Rounded Rectangle 234"/>
          <p:cNvSpPr/>
          <p:nvPr/>
        </p:nvSpPr>
        <p:spPr>
          <a:xfrm>
            <a:off x="5360406" y="1338258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6" name="Rounded Rectangle 255"/>
          <p:cNvSpPr/>
          <p:nvPr/>
        </p:nvSpPr>
        <p:spPr>
          <a:xfrm>
            <a:off x="5610225" y="1176676"/>
            <a:ext cx="228600" cy="152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7" name="Rounded Rectangle 256"/>
          <p:cNvSpPr/>
          <p:nvPr/>
        </p:nvSpPr>
        <p:spPr>
          <a:xfrm>
            <a:off x="5610225" y="1338258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8" name="Rounded Rectangle 257"/>
          <p:cNvSpPr/>
          <p:nvPr/>
        </p:nvSpPr>
        <p:spPr>
          <a:xfrm>
            <a:off x="5844294" y="1178374"/>
            <a:ext cx="223131" cy="152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9" name="Rounded Rectangle 258"/>
          <p:cNvSpPr/>
          <p:nvPr/>
        </p:nvSpPr>
        <p:spPr>
          <a:xfrm>
            <a:off x="5838825" y="1338258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0" name="Rounded Rectangle 259"/>
          <p:cNvSpPr/>
          <p:nvPr/>
        </p:nvSpPr>
        <p:spPr>
          <a:xfrm>
            <a:off x="5131806" y="1023933"/>
            <a:ext cx="234069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61" name="Rounded Rectangle 260"/>
          <p:cNvSpPr/>
          <p:nvPr/>
        </p:nvSpPr>
        <p:spPr>
          <a:xfrm>
            <a:off x="5360405" y="1026315"/>
            <a:ext cx="234069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62" name="Rounded Rectangle 261"/>
          <p:cNvSpPr/>
          <p:nvPr/>
        </p:nvSpPr>
        <p:spPr>
          <a:xfrm>
            <a:off x="5604756" y="1023933"/>
            <a:ext cx="234069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63" name="Rounded Rectangle 262"/>
          <p:cNvSpPr/>
          <p:nvPr/>
        </p:nvSpPr>
        <p:spPr>
          <a:xfrm>
            <a:off x="5833355" y="1026315"/>
            <a:ext cx="234069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98" name="TextBox 397"/>
          <p:cNvSpPr txBox="1"/>
          <p:nvPr/>
        </p:nvSpPr>
        <p:spPr>
          <a:xfrm>
            <a:off x="5034193" y="789938"/>
            <a:ext cx="18433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Director 0</a:t>
            </a:r>
            <a:endParaRPr lang="en-US" sz="1100" dirty="0"/>
          </a:p>
        </p:txBody>
      </p:sp>
      <p:sp>
        <p:nvSpPr>
          <p:cNvPr id="399" name="Rectangle 398"/>
          <p:cNvSpPr/>
          <p:nvPr/>
        </p:nvSpPr>
        <p:spPr>
          <a:xfrm>
            <a:off x="6100939" y="839325"/>
            <a:ext cx="1006455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0" name="TextBox 399"/>
          <p:cNvSpPr txBox="1"/>
          <p:nvPr/>
        </p:nvSpPr>
        <p:spPr>
          <a:xfrm>
            <a:off x="6045482" y="789938"/>
            <a:ext cx="18433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Director 1</a:t>
            </a:r>
            <a:endParaRPr lang="en-US" sz="1100" dirty="0"/>
          </a:p>
        </p:txBody>
      </p:sp>
      <p:sp>
        <p:nvSpPr>
          <p:cNvPr id="265" name="Rounded Rectangle 264"/>
          <p:cNvSpPr/>
          <p:nvPr/>
        </p:nvSpPr>
        <p:spPr>
          <a:xfrm>
            <a:off x="6141499" y="1176676"/>
            <a:ext cx="2286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6" name="Rounded Rectangle 265"/>
          <p:cNvSpPr/>
          <p:nvPr/>
        </p:nvSpPr>
        <p:spPr>
          <a:xfrm>
            <a:off x="6141499" y="1338258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7" name="Rounded Rectangle 266"/>
          <p:cNvSpPr/>
          <p:nvPr/>
        </p:nvSpPr>
        <p:spPr>
          <a:xfrm>
            <a:off x="6375568" y="1178374"/>
            <a:ext cx="223131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8" name="Rounded Rectangle 267"/>
          <p:cNvSpPr/>
          <p:nvPr/>
        </p:nvSpPr>
        <p:spPr>
          <a:xfrm>
            <a:off x="6370099" y="1338258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9" name="Rounded Rectangle 268"/>
          <p:cNvSpPr/>
          <p:nvPr/>
        </p:nvSpPr>
        <p:spPr>
          <a:xfrm>
            <a:off x="6619918" y="1176676"/>
            <a:ext cx="228600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0" name="Rounded Rectangle 269"/>
          <p:cNvSpPr/>
          <p:nvPr/>
        </p:nvSpPr>
        <p:spPr>
          <a:xfrm>
            <a:off x="6619918" y="1338258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1" name="Rounded Rectangle 270"/>
          <p:cNvSpPr/>
          <p:nvPr/>
        </p:nvSpPr>
        <p:spPr>
          <a:xfrm>
            <a:off x="6853987" y="1178374"/>
            <a:ext cx="223131" cy="152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2" name="Rounded Rectangle 271"/>
          <p:cNvSpPr/>
          <p:nvPr/>
        </p:nvSpPr>
        <p:spPr>
          <a:xfrm>
            <a:off x="6848518" y="1338258"/>
            <a:ext cx="228600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3" name="Rounded Rectangle 272"/>
          <p:cNvSpPr/>
          <p:nvPr/>
        </p:nvSpPr>
        <p:spPr>
          <a:xfrm>
            <a:off x="6141499" y="1023933"/>
            <a:ext cx="234069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74" name="Rounded Rectangle 273"/>
          <p:cNvSpPr/>
          <p:nvPr/>
        </p:nvSpPr>
        <p:spPr>
          <a:xfrm>
            <a:off x="6370098" y="1026315"/>
            <a:ext cx="234069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F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5" name="Rounded Rectangle 274"/>
          <p:cNvSpPr/>
          <p:nvPr/>
        </p:nvSpPr>
        <p:spPr>
          <a:xfrm>
            <a:off x="6614449" y="1023933"/>
            <a:ext cx="234069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76" name="Rounded Rectangle 275"/>
          <p:cNvSpPr/>
          <p:nvPr/>
        </p:nvSpPr>
        <p:spPr>
          <a:xfrm>
            <a:off x="6843048" y="1026315"/>
            <a:ext cx="234069" cy="152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H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01" name="TextBox 400"/>
          <p:cNvSpPr txBox="1"/>
          <p:nvPr/>
        </p:nvSpPr>
        <p:spPr>
          <a:xfrm>
            <a:off x="7100720" y="2658627"/>
            <a:ext cx="184333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Each </a:t>
            </a:r>
            <a:r>
              <a:rPr lang="en-US" sz="900" dirty="0" smtClean="0"/>
              <a:t>EMC engine all director 0 ports  connect to A fabric. All director 1 ports connect to B fabric</a:t>
            </a:r>
            <a:endParaRPr lang="en-US" sz="900" dirty="0"/>
          </a:p>
        </p:txBody>
      </p:sp>
      <p:sp>
        <p:nvSpPr>
          <p:cNvPr id="402" name="Flowchart: Connector 401"/>
          <p:cNvSpPr/>
          <p:nvPr/>
        </p:nvSpPr>
        <p:spPr>
          <a:xfrm>
            <a:off x="7133308" y="2769585"/>
            <a:ext cx="47364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3" name="TextBox 402"/>
          <p:cNvSpPr txBox="1"/>
          <p:nvPr/>
        </p:nvSpPr>
        <p:spPr>
          <a:xfrm>
            <a:off x="1480968" y="76200"/>
            <a:ext cx="59101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Visual Diagram SVC </a:t>
            </a:r>
            <a:r>
              <a:rPr lang="en-US" dirty="0"/>
              <a:t>E</a:t>
            </a:r>
            <a:r>
              <a:rPr lang="en-US" dirty="0" smtClean="0"/>
              <a:t>nvironment Connections </a:t>
            </a:r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 smtClean="0"/>
              <a:t>– HBA Host</a:t>
            </a:r>
            <a:endParaRPr lang="en-US" dirty="0"/>
          </a:p>
        </p:txBody>
      </p:sp>
      <p:sp>
        <p:nvSpPr>
          <p:cNvPr id="404" name="Rectangle 403"/>
          <p:cNvSpPr/>
          <p:nvPr/>
        </p:nvSpPr>
        <p:spPr>
          <a:xfrm>
            <a:off x="5838929" y="5227644"/>
            <a:ext cx="1883257" cy="1746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Rectangle 404"/>
          <p:cNvSpPr/>
          <p:nvPr/>
        </p:nvSpPr>
        <p:spPr>
          <a:xfrm>
            <a:off x="5841086" y="5238680"/>
            <a:ext cx="1881099" cy="2395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TextBox 405"/>
          <p:cNvSpPr txBox="1"/>
          <p:nvPr/>
        </p:nvSpPr>
        <p:spPr>
          <a:xfrm>
            <a:off x="5833355" y="5227644"/>
            <a:ext cx="1838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Host Notes:</a:t>
            </a:r>
            <a:endParaRPr lang="en-US" sz="1100" dirty="0"/>
          </a:p>
        </p:txBody>
      </p:sp>
      <p:sp>
        <p:nvSpPr>
          <p:cNvPr id="407" name="TextBox 406"/>
          <p:cNvSpPr txBox="1"/>
          <p:nvPr/>
        </p:nvSpPr>
        <p:spPr>
          <a:xfrm>
            <a:off x="5878854" y="5504089"/>
            <a:ext cx="184333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</a:t>
            </a:r>
            <a:r>
              <a:rPr lang="en-US" sz="900" dirty="0"/>
              <a:t>Create </a:t>
            </a:r>
            <a:r>
              <a:rPr lang="en-US" sz="900" dirty="0" smtClean="0"/>
              <a:t>separate zones for each port for all nodes across </a:t>
            </a:r>
            <a:r>
              <a:rPr lang="en-US" sz="900" dirty="0" smtClean="0"/>
              <a:t>in a I</a:t>
            </a:r>
            <a:r>
              <a:rPr lang="en-US" sz="900" dirty="0" smtClean="0"/>
              <a:t>O group.</a:t>
            </a:r>
            <a:endParaRPr lang="en-US" sz="900" dirty="0"/>
          </a:p>
        </p:txBody>
      </p:sp>
      <p:sp>
        <p:nvSpPr>
          <p:cNvPr id="408" name="Flowchart: Connector 407"/>
          <p:cNvSpPr/>
          <p:nvPr/>
        </p:nvSpPr>
        <p:spPr>
          <a:xfrm>
            <a:off x="5911442" y="5615047"/>
            <a:ext cx="47364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Flowchart: Connector 376"/>
          <p:cNvSpPr/>
          <p:nvPr/>
        </p:nvSpPr>
        <p:spPr>
          <a:xfrm>
            <a:off x="5900230" y="6046028"/>
            <a:ext cx="47364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Flowchart: Connector 377"/>
          <p:cNvSpPr/>
          <p:nvPr/>
        </p:nvSpPr>
        <p:spPr>
          <a:xfrm>
            <a:off x="5872512" y="6553200"/>
            <a:ext cx="47364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Rounded Rectangle 408"/>
          <p:cNvSpPr/>
          <p:nvPr/>
        </p:nvSpPr>
        <p:spPr>
          <a:xfrm>
            <a:off x="2331769" y="1896472"/>
            <a:ext cx="228600" cy="152400"/>
          </a:xfrm>
          <a:prstGeom prst="roundRect">
            <a:avLst/>
          </a:prstGeom>
          <a:solidFill>
            <a:srgbClr val="FFC000"/>
          </a:solidFill>
          <a:ln w="508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0" name="Rounded Rectangle 409"/>
          <p:cNvSpPr/>
          <p:nvPr/>
        </p:nvSpPr>
        <p:spPr>
          <a:xfrm>
            <a:off x="2598469" y="1896472"/>
            <a:ext cx="228600" cy="152400"/>
          </a:xfrm>
          <a:prstGeom prst="roundRect">
            <a:avLst/>
          </a:prstGeom>
          <a:solidFill>
            <a:srgbClr val="92D05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1" name="Rounded Rectangle 410"/>
          <p:cNvSpPr/>
          <p:nvPr/>
        </p:nvSpPr>
        <p:spPr>
          <a:xfrm>
            <a:off x="2827069" y="1896472"/>
            <a:ext cx="228600" cy="152400"/>
          </a:xfrm>
          <a:prstGeom prst="roundRect">
            <a:avLst/>
          </a:prstGeom>
          <a:solidFill>
            <a:srgbClr val="FFC000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2" name="Rounded Rectangle 411"/>
          <p:cNvSpPr/>
          <p:nvPr/>
        </p:nvSpPr>
        <p:spPr>
          <a:xfrm>
            <a:off x="3055669" y="1896472"/>
            <a:ext cx="228600" cy="152400"/>
          </a:xfrm>
          <a:prstGeom prst="roundRect">
            <a:avLst/>
          </a:prstGeom>
          <a:solidFill>
            <a:srgbClr val="92D050"/>
          </a:solidFill>
          <a:ln w="508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3" name="Rounded Rectangle 412"/>
          <p:cNvSpPr/>
          <p:nvPr/>
        </p:nvSpPr>
        <p:spPr>
          <a:xfrm>
            <a:off x="2331769" y="2202063"/>
            <a:ext cx="228600" cy="152400"/>
          </a:xfrm>
          <a:prstGeom prst="roundRect">
            <a:avLst/>
          </a:prstGeom>
          <a:solidFill>
            <a:srgbClr val="FFC000"/>
          </a:solidFill>
          <a:ln w="508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4" name="Rounded Rectangle 413"/>
          <p:cNvSpPr/>
          <p:nvPr/>
        </p:nvSpPr>
        <p:spPr>
          <a:xfrm>
            <a:off x="2598469" y="2202063"/>
            <a:ext cx="228600" cy="152400"/>
          </a:xfrm>
          <a:prstGeom prst="roundRect">
            <a:avLst/>
          </a:prstGeom>
          <a:solidFill>
            <a:srgbClr val="92D050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5" name="Rounded Rectangle 414"/>
          <p:cNvSpPr/>
          <p:nvPr/>
        </p:nvSpPr>
        <p:spPr>
          <a:xfrm>
            <a:off x="2827069" y="2202063"/>
            <a:ext cx="228600" cy="152400"/>
          </a:xfrm>
          <a:prstGeom prst="roundRect">
            <a:avLst/>
          </a:prstGeom>
          <a:solidFill>
            <a:srgbClr val="FFC000"/>
          </a:solidFill>
          <a:ln w="50800">
            <a:solidFill>
              <a:srgbClr val="11B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6" name="Rounded Rectangle 415"/>
          <p:cNvSpPr/>
          <p:nvPr/>
        </p:nvSpPr>
        <p:spPr>
          <a:xfrm>
            <a:off x="3055669" y="2202063"/>
            <a:ext cx="228600" cy="152400"/>
          </a:xfrm>
          <a:prstGeom prst="roundRec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7" name="Rounded Rectangle 416"/>
          <p:cNvSpPr/>
          <p:nvPr/>
        </p:nvSpPr>
        <p:spPr>
          <a:xfrm>
            <a:off x="2814602" y="5656760"/>
            <a:ext cx="228600" cy="152400"/>
          </a:xfrm>
          <a:prstGeom prst="roundRect">
            <a:avLst/>
          </a:prstGeom>
          <a:solidFill>
            <a:srgbClr val="FFC000"/>
          </a:solidFill>
          <a:ln w="508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8" name="Rounded Rectangle 417"/>
          <p:cNvSpPr/>
          <p:nvPr/>
        </p:nvSpPr>
        <p:spPr>
          <a:xfrm>
            <a:off x="3119809" y="5656760"/>
            <a:ext cx="228600" cy="152400"/>
          </a:xfrm>
          <a:prstGeom prst="roundRect">
            <a:avLst/>
          </a:prstGeom>
          <a:solidFill>
            <a:srgbClr val="92D050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2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19" name="Rounded Rectangle 418"/>
          <p:cNvSpPr/>
          <p:nvPr/>
        </p:nvSpPr>
        <p:spPr>
          <a:xfrm>
            <a:off x="3460813" y="5666462"/>
            <a:ext cx="228600" cy="152400"/>
          </a:xfrm>
          <a:prstGeom prst="roundRect">
            <a:avLst/>
          </a:prstGeom>
          <a:solidFill>
            <a:srgbClr val="FFC000"/>
          </a:solidFill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3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20" name="Rounded Rectangle 419"/>
          <p:cNvSpPr/>
          <p:nvPr/>
        </p:nvSpPr>
        <p:spPr>
          <a:xfrm>
            <a:off x="3755827" y="5666462"/>
            <a:ext cx="228600" cy="152400"/>
          </a:xfrm>
          <a:prstGeom prst="roundRect">
            <a:avLst/>
          </a:prstGeom>
          <a:solidFill>
            <a:srgbClr val="92D05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4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23" name="TextBox 422"/>
          <p:cNvSpPr txBox="1"/>
          <p:nvPr/>
        </p:nvSpPr>
        <p:spPr>
          <a:xfrm>
            <a:off x="165455" y="2294829"/>
            <a:ext cx="1457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Host Zone B</a:t>
            </a:r>
            <a:endParaRPr lang="en-US" sz="1100" dirty="0"/>
          </a:p>
        </p:txBody>
      </p:sp>
      <p:sp>
        <p:nvSpPr>
          <p:cNvPr id="426" name="TextBox 425"/>
          <p:cNvSpPr txBox="1"/>
          <p:nvPr/>
        </p:nvSpPr>
        <p:spPr>
          <a:xfrm>
            <a:off x="165455" y="2482430"/>
            <a:ext cx="14351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Host Zone C</a:t>
            </a:r>
            <a:endParaRPr lang="en-US" sz="1100" dirty="0"/>
          </a:p>
        </p:txBody>
      </p:sp>
      <p:sp>
        <p:nvSpPr>
          <p:cNvPr id="427" name="TextBox 426"/>
          <p:cNvSpPr txBox="1"/>
          <p:nvPr/>
        </p:nvSpPr>
        <p:spPr>
          <a:xfrm>
            <a:off x="163614" y="2134455"/>
            <a:ext cx="1457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Host Zone A</a:t>
            </a:r>
            <a:endParaRPr lang="en-US" sz="1100" dirty="0"/>
          </a:p>
        </p:txBody>
      </p:sp>
      <p:sp>
        <p:nvSpPr>
          <p:cNvPr id="428" name="TextBox 427"/>
          <p:cNvSpPr txBox="1"/>
          <p:nvPr/>
        </p:nvSpPr>
        <p:spPr>
          <a:xfrm>
            <a:off x="167291" y="2663545"/>
            <a:ext cx="14351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Host Zone D</a:t>
            </a:r>
            <a:endParaRPr lang="en-US" sz="1100" dirty="0"/>
          </a:p>
        </p:txBody>
      </p:sp>
      <p:sp>
        <p:nvSpPr>
          <p:cNvPr id="430" name="Rounded Rectangle 429"/>
          <p:cNvSpPr/>
          <p:nvPr/>
        </p:nvSpPr>
        <p:spPr>
          <a:xfrm>
            <a:off x="1616128" y="2195769"/>
            <a:ext cx="212923" cy="126510"/>
          </a:xfrm>
          <a:prstGeom prst="roundRect">
            <a:avLst/>
          </a:prstGeom>
          <a:solidFill>
            <a:srgbClr val="FFC000"/>
          </a:solidFill>
          <a:ln w="444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1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31" name="Rounded Rectangle 430"/>
          <p:cNvSpPr/>
          <p:nvPr/>
        </p:nvSpPr>
        <p:spPr>
          <a:xfrm>
            <a:off x="1616389" y="2365501"/>
            <a:ext cx="212923" cy="126510"/>
          </a:xfrm>
          <a:prstGeom prst="roundRect">
            <a:avLst/>
          </a:prstGeom>
          <a:solidFill>
            <a:srgbClr val="92D050"/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2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32" name="Rounded Rectangle 431"/>
          <p:cNvSpPr/>
          <p:nvPr/>
        </p:nvSpPr>
        <p:spPr>
          <a:xfrm>
            <a:off x="1620288" y="2537035"/>
            <a:ext cx="212923" cy="126510"/>
          </a:xfrm>
          <a:prstGeom prst="roundRect">
            <a:avLst/>
          </a:prstGeom>
          <a:solidFill>
            <a:srgbClr val="FFC000"/>
          </a:solidFill>
          <a:ln w="444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3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33" name="Rounded Rectangle 432"/>
          <p:cNvSpPr/>
          <p:nvPr/>
        </p:nvSpPr>
        <p:spPr>
          <a:xfrm>
            <a:off x="1624801" y="2715240"/>
            <a:ext cx="212923" cy="126510"/>
          </a:xfrm>
          <a:prstGeom prst="roundRect">
            <a:avLst/>
          </a:prstGeom>
          <a:solidFill>
            <a:srgbClr val="92D050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4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34" name="Rounded Rectangle 433"/>
          <p:cNvSpPr/>
          <p:nvPr/>
        </p:nvSpPr>
        <p:spPr>
          <a:xfrm>
            <a:off x="4058269" y="5660766"/>
            <a:ext cx="228600" cy="152400"/>
          </a:xfrm>
          <a:prstGeom prst="roundRect">
            <a:avLst/>
          </a:prstGeom>
          <a:solidFill>
            <a:srgbClr val="FFC000"/>
          </a:solidFill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5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35" name="Rounded Rectangle 434"/>
          <p:cNvSpPr/>
          <p:nvPr/>
        </p:nvSpPr>
        <p:spPr>
          <a:xfrm>
            <a:off x="4353283" y="5660766"/>
            <a:ext cx="228600" cy="152400"/>
          </a:xfrm>
          <a:prstGeom prst="roundRect">
            <a:avLst/>
          </a:prstGeom>
          <a:solidFill>
            <a:srgbClr val="92D05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6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171412" y="2816808"/>
            <a:ext cx="14351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Host Zone E</a:t>
            </a:r>
            <a:endParaRPr lang="en-US" sz="1100" dirty="0"/>
          </a:p>
        </p:txBody>
      </p:sp>
      <p:sp>
        <p:nvSpPr>
          <p:cNvPr id="437" name="TextBox 436"/>
          <p:cNvSpPr txBox="1"/>
          <p:nvPr/>
        </p:nvSpPr>
        <p:spPr>
          <a:xfrm>
            <a:off x="170944" y="2991594"/>
            <a:ext cx="14351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Host Zone F</a:t>
            </a:r>
            <a:endParaRPr lang="en-US" sz="1100" dirty="0"/>
          </a:p>
        </p:txBody>
      </p:sp>
      <p:sp>
        <p:nvSpPr>
          <p:cNvPr id="444" name="Rounded Rectangle 443"/>
          <p:cNvSpPr/>
          <p:nvPr/>
        </p:nvSpPr>
        <p:spPr>
          <a:xfrm>
            <a:off x="1627067" y="2890914"/>
            <a:ext cx="212923" cy="126510"/>
          </a:xfrm>
          <a:prstGeom prst="roundRect">
            <a:avLst/>
          </a:prstGeom>
          <a:solidFill>
            <a:srgbClr val="FFC000"/>
          </a:solidFill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45" name="Rounded Rectangle 444"/>
          <p:cNvSpPr/>
          <p:nvPr/>
        </p:nvSpPr>
        <p:spPr>
          <a:xfrm>
            <a:off x="1626838" y="3059547"/>
            <a:ext cx="212923" cy="126510"/>
          </a:xfrm>
          <a:prstGeom prst="roundRect">
            <a:avLst/>
          </a:prstGeom>
          <a:solidFill>
            <a:srgbClr val="92D050"/>
          </a:solidFill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6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46" name="Rounded Rectangle 445"/>
          <p:cNvSpPr/>
          <p:nvPr/>
        </p:nvSpPr>
        <p:spPr>
          <a:xfrm>
            <a:off x="4652119" y="5666462"/>
            <a:ext cx="228600" cy="152400"/>
          </a:xfrm>
          <a:prstGeom prst="roundRect">
            <a:avLst/>
          </a:prstGeom>
          <a:solidFill>
            <a:srgbClr val="FFC000"/>
          </a:solidFill>
          <a:ln w="50800">
            <a:solidFill>
              <a:srgbClr val="11B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7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47" name="Rounded Rectangle 446"/>
          <p:cNvSpPr/>
          <p:nvPr/>
        </p:nvSpPr>
        <p:spPr>
          <a:xfrm>
            <a:off x="4947133" y="5666462"/>
            <a:ext cx="228600" cy="152400"/>
          </a:xfrm>
          <a:prstGeom prst="roundRect">
            <a:avLst/>
          </a:prstGeom>
          <a:solidFill>
            <a:srgbClr val="92D050"/>
          </a:solidFill>
          <a:ln w="5080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8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48" name="TextBox 447"/>
          <p:cNvSpPr txBox="1"/>
          <p:nvPr/>
        </p:nvSpPr>
        <p:spPr>
          <a:xfrm>
            <a:off x="171412" y="3165872"/>
            <a:ext cx="14351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Host Zone G</a:t>
            </a:r>
            <a:endParaRPr lang="en-US" sz="1100" dirty="0"/>
          </a:p>
        </p:txBody>
      </p:sp>
      <p:sp>
        <p:nvSpPr>
          <p:cNvPr id="449" name="TextBox 448"/>
          <p:cNvSpPr txBox="1"/>
          <p:nvPr/>
        </p:nvSpPr>
        <p:spPr>
          <a:xfrm>
            <a:off x="168188" y="3366203"/>
            <a:ext cx="14351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Host Zone H</a:t>
            </a:r>
            <a:endParaRPr lang="en-US" sz="1100" dirty="0"/>
          </a:p>
        </p:txBody>
      </p:sp>
      <p:sp>
        <p:nvSpPr>
          <p:cNvPr id="450" name="Rounded Rectangle 449"/>
          <p:cNvSpPr/>
          <p:nvPr/>
        </p:nvSpPr>
        <p:spPr>
          <a:xfrm>
            <a:off x="1627067" y="3239978"/>
            <a:ext cx="212923" cy="126510"/>
          </a:xfrm>
          <a:prstGeom prst="roundRect">
            <a:avLst/>
          </a:prstGeom>
          <a:solidFill>
            <a:srgbClr val="FFC000"/>
          </a:solidFill>
          <a:ln w="44450">
            <a:solidFill>
              <a:srgbClr val="11BF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7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51" name="Rounded Rectangle 450"/>
          <p:cNvSpPr/>
          <p:nvPr/>
        </p:nvSpPr>
        <p:spPr>
          <a:xfrm>
            <a:off x="1626838" y="3408611"/>
            <a:ext cx="212923" cy="126510"/>
          </a:xfrm>
          <a:prstGeom prst="roundRect">
            <a:avLst/>
          </a:prstGeom>
          <a:solidFill>
            <a:srgbClr val="92D050"/>
          </a:solidFill>
          <a:ln w="44450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8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52" name="TextBox 451"/>
          <p:cNvSpPr txBox="1"/>
          <p:nvPr/>
        </p:nvSpPr>
        <p:spPr>
          <a:xfrm>
            <a:off x="5861742" y="5931464"/>
            <a:ext cx="185759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</a:t>
            </a:r>
            <a:r>
              <a:rPr lang="en-US" sz="900" dirty="0" smtClean="0"/>
              <a:t>If multiple IO Groups are present, zone the same host ports to each other. </a:t>
            </a:r>
            <a:endParaRPr lang="en-US" sz="900" dirty="0"/>
          </a:p>
        </p:txBody>
      </p:sp>
      <p:sp>
        <p:nvSpPr>
          <p:cNvPr id="453" name="TextBox 452"/>
          <p:cNvSpPr txBox="1"/>
          <p:nvPr/>
        </p:nvSpPr>
        <p:spPr>
          <a:xfrm>
            <a:off x="5877304" y="6436033"/>
            <a:ext cx="18420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The end result is each port on each node will be zoned together with all alike nodes across all IO Groups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0287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3340</TotalTime>
  <Words>471</Words>
  <Application>Microsoft Office PowerPoint</Application>
  <PresentationFormat>On-screen Show (4:3)</PresentationFormat>
  <Paragraphs>312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Jamie_Vogel</dc:creator>
  <cp:lastModifiedBy>Jamie_Vogel</cp:lastModifiedBy>
  <cp:revision>38</cp:revision>
  <cp:lastPrinted>2013-06-13T20:10:50Z</cp:lastPrinted>
  <dcterms:created xsi:type="dcterms:W3CDTF">2013-06-04T19:16:08Z</dcterms:created>
  <dcterms:modified xsi:type="dcterms:W3CDTF">2013-06-13T21:21:45Z</dcterms:modified>
</cp:coreProperties>
</file>