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6"/>
  </p:notesMasterIdLst>
  <p:handoutMasterIdLst>
    <p:handoutMasterId r:id="rId7"/>
  </p:handoutMasterIdLst>
  <p:sldIdLst>
    <p:sldId id="305" r:id="rId2"/>
    <p:sldId id="308" r:id="rId3"/>
    <p:sldId id="310" r:id="rId4"/>
    <p:sldId id="311" r:id="rId5"/>
  </p:sldIdLst>
  <p:sldSz cx="9144000" cy="5143500" type="screen16x9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191919"/>
        </a:solidFill>
        <a:latin typeface="HelvNeue Light for IBM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55">
          <p15:clr>
            <a:srgbClr val="A4A3A4"/>
          </p15:clr>
        </p15:guide>
        <p15:guide id="2" pos="28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B813"/>
    <a:srgbClr val="FFFFFF"/>
    <a:srgbClr val="010000"/>
    <a:srgbClr val="00B0DA"/>
    <a:srgbClr val="6D6E70"/>
    <a:srgbClr val="AB1A86"/>
    <a:srgbClr val="F19027"/>
    <a:srgbClr val="8CC63F"/>
    <a:srgbClr val="F04E37"/>
    <a:srgbClr val="00A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30" autoAdjust="0"/>
    <p:restoredTop sz="95958" autoAdjust="0"/>
  </p:normalViewPr>
  <p:slideViewPr>
    <p:cSldViewPr snapToGrid="0" snapToObjects="1">
      <p:cViewPr varScale="1">
        <p:scale>
          <a:sx n="115" d="100"/>
          <a:sy n="115" d="100"/>
        </p:scale>
        <p:origin x="211" y="67"/>
      </p:cViewPr>
      <p:guideLst>
        <p:guide orient="horz" pos="755"/>
        <p:guide pos="2830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099E1-2F6C-1143-9DF8-8ECBCD01D04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54D96-FAC3-2D49-827B-F309FAD9DE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891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5C4898A-41A8-49D6-8E48-9D853EBFDD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69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fld id="{E98947E1-6E9C-4553-A175-053CB8F7220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2">
    <p:bg>
      <p:bgPr>
        <a:solidFill>
          <a:srgbClr val="8CC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3">
    <p:bg>
      <p:bgPr>
        <a:solidFill>
          <a:srgbClr val="00A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4">
    <p:bg>
      <p:bgPr>
        <a:solidFill>
          <a:srgbClr val="FDB8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5">
    <p:bg>
      <p:bgPr>
        <a:solidFill>
          <a:srgbClr val="F1902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6">
    <p:bg>
      <p:bgPr>
        <a:solidFill>
          <a:srgbClr val="F04E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7">
    <p:bg>
      <p:bgPr>
        <a:solidFill>
          <a:srgbClr val="AB1A8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/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613" y="219075"/>
            <a:ext cx="8686800" cy="39498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Table of contents/Agenda template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3163824" y="1371600"/>
            <a:ext cx="5687845" cy="3086100"/>
          </a:xfrm>
        </p:spPr>
        <p:txBody>
          <a:bodyPr lIns="0" tIns="91440" bIns="0"/>
          <a:lstStyle>
            <a:lvl1pPr marL="0" indent="0">
              <a:lnSpc>
                <a:spcPts val="1300"/>
              </a:lnSpc>
              <a:spcBef>
                <a:spcPts val="108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Note that the contents/agenda items are written in sentence case</a:t>
            </a:r>
          </a:p>
          <a:p>
            <a:pPr lvl="0"/>
            <a:r>
              <a:rPr lang="en-US" dirty="0" smtClean="0"/>
              <a:t>Title the page “Table of contents” if the document is meant to be read or is a “leave behind.” Use “Agenda” if the document will be presented formally</a:t>
            </a:r>
          </a:p>
          <a:p>
            <a:pPr lvl="0"/>
            <a:r>
              <a:rPr lang="en-US" dirty="0" smtClean="0"/>
              <a:t>This page should appear at the beginning of each section, with the highlighted section appearing in blue and bold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9184" y="1371600"/>
            <a:ext cx="2743200" cy="30861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Content heading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9144000" cy="5143500"/>
          </a:xfrm>
        </p:spPr>
        <p:txBody>
          <a:bodyPr tIns="914400" anchor="ctr" anchorCtr="0"/>
          <a:lstStyle>
            <a:lvl1pPr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8613" y="4080510"/>
            <a:ext cx="8503920" cy="394980"/>
          </a:xfrm>
        </p:spPr>
        <p:txBody>
          <a:bodyPr/>
          <a:lstStyle>
            <a:lvl1pPr>
              <a:defRPr>
                <a:solidFill>
                  <a:srgbClr val="FDB813"/>
                </a:solidFill>
              </a:defRPr>
            </a:lvl1pPr>
          </a:lstStyle>
          <a:p>
            <a:r>
              <a:rPr lang="en-US" dirty="0" smtClean="0"/>
              <a:t>Full bleed images preferred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29184" y="4491990"/>
            <a:ext cx="8503920" cy="548640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rgbClr val="6D6E7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lvl="0" indent="0" algn="l" rtl="0" fontAlgn="base">
              <a:spcBef>
                <a:spcPct val="50000"/>
              </a:spcBef>
              <a:spcAft>
                <a:spcPct val="0"/>
              </a:spcAft>
              <a:buClr>
                <a:srgbClr val="6D6E70"/>
              </a:buClr>
              <a:buSzPct val="90000"/>
              <a:buFont typeface="Wingdings" pitchFamily="2" charset="2"/>
              <a:buNone/>
            </a:pPr>
            <a:r>
              <a:rPr lang="en-US" dirty="0" smtClean="0"/>
              <a:t>Text over top of full bleed images would be in white or a color from the color palette that would offer good contrast. Also, colored text in Arial Bold would have greater impact.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ded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3394710"/>
          </a:xfrm>
        </p:spPr>
        <p:txBody>
          <a:bodyPr tIns="914400" anchor="ctr" anchorCtr="0"/>
          <a:lstStyle>
            <a:lvl1pPr algn="ctr"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760" y="3943351"/>
            <a:ext cx="8503920" cy="225703"/>
          </a:xfrm>
        </p:spPr>
        <p:txBody>
          <a:bodyPr/>
          <a:lstStyle>
            <a:lvl1pPr>
              <a:defRPr sz="1600">
                <a:solidFill>
                  <a:srgbClr val="00B0DA"/>
                </a:solidFill>
              </a:defRPr>
            </a:lvl1pPr>
          </a:lstStyle>
          <a:p>
            <a:r>
              <a:rPr lang="en-US" dirty="0" smtClean="0"/>
              <a:t>Images also have more impact if they can bleed 3 sides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4149090"/>
            <a:ext cx="7315200" cy="685800"/>
          </a:xfrm>
        </p:spPr>
        <p:txBody>
          <a:bodyPr/>
          <a:lstStyle>
            <a:lvl1pPr marL="0" indent="0">
              <a:buNone/>
              <a:defRPr kern="1200">
                <a:solidFill>
                  <a:srgbClr val="6D6E70"/>
                </a:solidFill>
              </a:defRPr>
            </a:lvl1pPr>
          </a:lstStyle>
          <a:p>
            <a:pPr lvl="0"/>
            <a:r>
              <a:rPr lang="en-US" dirty="0" smtClean="0"/>
              <a:t>Text under partial bleed images would be in 70% black or a color from the color palette. Also, colored text in Arial Bold would have greater impact.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118255"/>
          </a:xfrm>
        </p:spPr>
        <p:txBody>
          <a:bodyPr/>
          <a:lstStyle>
            <a:lvl1pPr algn="l">
              <a:defRPr sz="4000" b="0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56F6E69-880F-4956-8549-CB4C2ABA649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6" descr="blue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163" y="4765675"/>
            <a:ext cx="469900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130552"/>
            <a:ext cx="8558784" cy="630936"/>
          </a:xfrm>
        </p:spPr>
        <p:txBody>
          <a:bodyPr anchor="b" anchorCtr="0"/>
          <a:lstStyle>
            <a:lvl1pPr>
              <a:defRPr sz="4800">
                <a:solidFill>
                  <a:srgbClr val="00B0DA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370410"/>
            <a:ext cx="4151312" cy="2742009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6" y="1370410"/>
            <a:ext cx="4151313" cy="2742009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3B09B9-FE11-485D-B193-4DE649C9C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39498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39A948-DEA7-4EFA-9130-61B45069BCE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26F9A1-9B46-4608-B497-7E101192DD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1159"/>
            <a:ext cx="3008313" cy="559127"/>
          </a:xfrm>
        </p:spPr>
        <p:txBody>
          <a:bodyPr anchor="b"/>
          <a:lstStyle>
            <a:lvl1pPr algn="l">
              <a:defRPr sz="20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F2D88F4-1BBD-4436-A230-2453F5FE0D1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413219"/>
            <a:ext cx="5486400" cy="394980"/>
          </a:xfrm>
        </p:spPr>
        <p:txBody>
          <a:bodyPr anchor="b"/>
          <a:lstStyle>
            <a:lvl1pPr algn="l">
              <a:defRPr sz="2800" b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24BC8B11-60A6-4B69-B419-B94172AA64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2D62209-4EDF-4572-8BE8-285CD08041F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32635" y="219075"/>
            <a:ext cx="782778" cy="3893344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19075"/>
            <a:ext cx="6362700" cy="3893344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1724DF2-28ED-446F-A429-CB9011BDF20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green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480" y="4765676"/>
            <a:ext cx="464058" cy="18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8CC63F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teal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480" y="4765676"/>
            <a:ext cx="464058" cy="18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00A6A0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yellow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480" y="4765675"/>
            <a:ext cx="464058" cy="19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FDB813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orange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480" y="4765676"/>
            <a:ext cx="464058" cy="18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F19027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4" descr="cover-wallerpap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red-tri-color-logo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12480" y="4765676"/>
            <a:ext cx="464058" cy="18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F04E37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 descr="purple-tri-color-logo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12480" y="4765676"/>
            <a:ext cx="464058" cy="187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44" descr="cover-wallerpaper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2863"/>
            <a:ext cx="9144000" cy="424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77490"/>
            <a:ext cx="8531352" cy="253746"/>
          </a:xfrm>
        </p:spPr>
        <p:txBody>
          <a:bodyPr anchor="b" anchorCtr="0"/>
          <a:lstStyle>
            <a:lvl1pPr marL="0" indent="0">
              <a:spcBef>
                <a:spcPts val="1320"/>
              </a:spcBef>
              <a:buNone/>
              <a:defRPr sz="2200">
                <a:solidFill>
                  <a:schemeClr val="tx2"/>
                </a:solidFill>
              </a:defRPr>
            </a:lvl1pPr>
            <a:lvl5pPr>
              <a:buNone/>
              <a:defRPr/>
            </a:lvl5pPr>
          </a:lstStyle>
          <a:p>
            <a:pPr lvl="0"/>
            <a:r>
              <a:rPr lang="en-US" dirty="0" smtClean="0"/>
              <a:t>Subtitle of presentation in this location as long as needed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365760" y="3840480"/>
            <a:ext cx="8531352" cy="36576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Name of presenter, Title of presenter if needed</a:t>
            </a:r>
            <a:br>
              <a:rPr lang="en-US" dirty="0" smtClean="0"/>
            </a:br>
            <a:r>
              <a:rPr lang="en-US" dirty="0" smtClean="0"/>
              <a:t>Date in local format</a:t>
            </a:r>
          </a:p>
        </p:txBody>
      </p:sp>
      <p:sp>
        <p:nvSpPr>
          <p:cNvPr id="19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2084380"/>
            <a:ext cx="8558784" cy="677108"/>
          </a:xfrm>
        </p:spPr>
        <p:txBody>
          <a:bodyPr anchor="b" anchorCtr="0"/>
          <a:lstStyle>
            <a:lvl1pPr>
              <a:defRPr sz="4800">
                <a:solidFill>
                  <a:srgbClr val="AB1A86"/>
                </a:solidFill>
              </a:defRPr>
            </a:lvl1pPr>
          </a:lstStyle>
          <a:p>
            <a:r>
              <a:rPr lang="en-US" dirty="0" smtClean="0"/>
              <a:t>IBM Presentation 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Page Slide 1">
    <p:bg>
      <p:bgPr>
        <a:solidFill>
          <a:srgbClr val="00B0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faded-logo-wallpaper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2738" cy="421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8"/>
          <p:cNvSpPr>
            <a:spLocks noGrp="1"/>
          </p:cNvSpPr>
          <p:nvPr>
            <p:ph type="title" hasCustomPrompt="1"/>
          </p:nvPr>
        </p:nvSpPr>
        <p:spPr>
          <a:xfrm>
            <a:off x="338328" y="1115568"/>
            <a:ext cx="8558784" cy="1645920"/>
          </a:xfrm>
        </p:spPr>
        <p:txBody>
          <a:bodyPr anchor="b" anchorCtr="0">
            <a:noAutofit/>
          </a:bodyPr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page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365760" y="2788920"/>
            <a:ext cx="8531352" cy="338554"/>
          </a:xfrm>
        </p:spPr>
        <p:txBody>
          <a:bodyPr wrap="square" lIns="0" anchor="b" anchorCtr="0">
            <a:spAutoFit/>
          </a:bodyPr>
          <a:lstStyle>
            <a:lvl1pPr>
              <a:buNone/>
              <a:defRPr sz="2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text on one line in this location if needed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4" y="1370410"/>
            <a:ext cx="8455025" cy="2742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  <a:p>
            <a:pPr lvl="4"/>
            <a:endParaRPr lang="en-US" dirty="0" smtClean="0"/>
          </a:p>
        </p:txBody>
      </p:sp>
      <p:sp>
        <p:nvSpPr>
          <p:cNvPr id="6759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28613" y="219076"/>
            <a:ext cx="8686800" cy="39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7636" name="Rectangle 5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28614" y="4893469"/>
            <a:ext cx="2124075" cy="17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900">
                <a:solidFill>
                  <a:srgbClr val="7F7F7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2EDDE8C-FCD3-47EF-B8D4-5308179AEE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3" descr="IBM-logo-50-black"/>
          <p:cNvPicPr>
            <a:picLocks noChangeAspect="1" noChangeArrowheads="1"/>
          </p:cNvPicPr>
          <p:nvPr userDrawn="1"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831263" y="4552950"/>
            <a:ext cx="1603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3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95" r:id="rId9"/>
    <p:sldLayoutId id="2147483696" r:id="rId10"/>
    <p:sldLayoutId id="2147483694" r:id="rId11"/>
    <p:sldLayoutId id="2147483686" r:id="rId12"/>
    <p:sldLayoutId id="2147483683" r:id="rId13"/>
    <p:sldLayoutId id="2147483684" r:id="rId14"/>
    <p:sldLayoutId id="2147483685" r:id="rId15"/>
    <p:sldLayoutId id="2147483693" r:id="rId16"/>
    <p:sldLayoutId id="2147483690" r:id="rId17"/>
    <p:sldLayoutId id="2147483691" r:id="rId18"/>
    <p:sldLayoutId id="2147483667" r:id="rId19"/>
    <p:sldLayoutId id="2147483668" r:id="rId20"/>
    <p:sldLayoutId id="2147483669" r:id="rId21"/>
    <p:sldLayoutId id="2147483671" r:id="rId22"/>
    <p:sldLayoutId id="2147483672" r:id="rId23"/>
    <p:sldLayoutId id="2147483673" r:id="rId24"/>
    <p:sldLayoutId id="2147483674" r:id="rId25"/>
    <p:sldLayoutId id="2147483675" r:id="rId26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rgbClr val="191919"/>
          </a:solidFill>
          <a:latin typeface="HelvNeue Light for IBM" pitchFamily="34" charset="0"/>
        </a:defRPr>
      </a:lvl9pPr>
    </p:titleStyle>
    <p:bodyStyle>
      <a:lvl1pPr marL="173038" indent="-173038" algn="l" rtl="0" fontAlgn="base">
        <a:spcBef>
          <a:spcPct val="5000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Arial" pitchFamily="34" charset="0"/>
          <a:ea typeface="+mn-ea"/>
          <a:cs typeface="Arial" pitchFamily="34" charset="0"/>
        </a:defRPr>
      </a:lvl1pPr>
      <a:lvl2pPr marL="509588" indent="-163513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Arial" charset="0"/>
        <a:buChar char="–"/>
        <a:defRPr sz="1600">
          <a:solidFill>
            <a:srgbClr val="6D6E70"/>
          </a:solidFill>
          <a:latin typeface="Arial" pitchFamily="34" charset="0"/>
          <a:cs typeface="Arial" pitchFamily="34" charset="0"/>
        </a:defRPr>
      </a:lvl2pPr>
      <a:lvl3pPr marL="855663" indent="-173038" algn="l" rtl="0" fontAlgn="base">
        <a:spcBef>
          <a:spcPct val="0"/>
        </a:spcBef>
        <a:spcAft>
          <a:spcPct val="0"/>
        </a:spcAft>
        <a:buClr>
          <a:srgbClr val="6D6E70"/>
        </a:buClr>
        <a:buSzPct val="90000"/>
        <a:buFont typeface="Wingdings" pitchFamily="2" charset="2"/>
        <a:buChar char="§"/>
        <a:defRPr sz="1600">
          <a:solidFill>
            <a:srgbClr val="6D6E70"/>
          </a:solidFill>
          <a:latin typeface="Arial" pitchFamily="34" charset="0"/>
          <a:cs typeface="Arial" pitchFamily="34" charset="0"/>
        </a:defRPr>
      </a:lvl3pPr>
      <a:lvl4pPr marL="1203325" indent="-173038" algn="l" rtl="0" fontAlgn="base">
        <a:spcBef>
          <a:spcPct val="20000"/>
        </a:spcBef>
        <a:spcAft>
          <a:spcPct val="0"/>
        </a:spcAft>
        <a:buClr>
          <a:schemeClr val="bg1"/>
        </a:buClr>
        <a:defRPr sz="1600">
          <a:solidFill>
            <a:schemeClr val="bg1"/>
          </a:solidFill>
          <a:latin typeface="Arial" charset="0"/>
        </a:defRPr>
      </a:lvl4pPr>
      <a:lvl5pPr marL="15398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5pPr>
      <a:lvl6pPr marL="19970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6pPr>
      <a:lvl7pPr marL="24542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7pPr>
      <a:lvl8pPr marL="29114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8pPr>
      <a:lvl9pPr marL="3368675" indent="-163513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65760" y="2777489"/>
            <a:ext cx="8531352" cy="962613"/>
          </a:xfrm>
        </p:spPr>
        <p:txBody>
          <a:bodyPr anchor="t"/>
          <a:lstStyle/>
          <a:p>
            <a:r>
              <a:rPr lang="en-US" dirty="0">
                <a:ea typeface="ＭＳ Ｐゴシック" charset="0"/>
              </a:rPr>
              <a:t>IBM Spectrum Virtualize - </a:t>
            </a:r>
            <a:r>
              <a:rPr lang="en-US" dirty="0" smtClean="0">
                <a:ea typeface="ＭＳ Ｐゴシック" charset="0"/>
              </a:rPr>
              <a:t>for </a:t>
            </a:r>
            <a:r>
              <a:rPr lang="en-US" dirty="0" err="1" smtClean="0">
                <a:ea typeface="ＭＳ Ｐゴシック" charset="0"/>
              </a:rPr>
              <a:t>SberBank</a:t>
            </a:r>
            <a:r>
              <a:rPr lang="en-US" dirty="0" smtClean="0">
                <a:ea typeface="ＭＳ Ｐゴシック" charset="0"/>
              </a:rPr>
              <a:t> of Russia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38328" y="2096691"/>
            <a:ext cx="8558784" cy="664797"/>
          </a:xfrm>
        </p:spPr>
        <p:txBody>
          <a:bodyPr/>
          <a:lstStyle/>
          <a:p>
            <a:r>
              <a:rPr lang="en-US" dirty="0" smtClean="0">
                <a:ea typeface="ＭＳ Ｐゴシック" charset="0"/>
              </a:rPr>
              <a:t>New </a:t>
            </a:r>
            <a:r>
              <a:rPr lang="en-US" dirty="0">
                <a:ea typeface="ＭＳ Ｐゴシック" charset="0"/>
              </a:rPr>
              <a:t>Feature </a:t>
            </a:r>
            <a:r>
              <a:rPr lang="en-US" dirty="0" smtClean="0">
                <a:ea typeface="ＭＳ Ｐゴシック" charset="0"/>
              </a:rPr>
              <a:t>Request</a:t>
            </a:r>
            <a:endParaRPr lang="en-US" dirty="0"/>
          </a:p>
        </p:txBody>
      </p:sp>
      <p:pic>
        <p:nvPicPr>
          <p:cNvPr id="1028" name="Picture 4" descr="Картинки по запросу sberbank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633" y="335280"/>
            <a:ext cx="1824479" cy="135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topology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DDE8C-FCD3-47EF-B8D4-5308179AEE2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1"/>
            <a:endCxn id="33" idx="1"/>
          </p:cNvCxnSpPr>
          <p:nvPr/>
        </p:nvCxnSpPr>
        <p:spPr>
          <a:xfrm flipV="1">
            <a:off x="435016" y="2731019"/>
            <a:ext cx="36314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3"/>
            <a:endCxn id="33" idx="1"/>
          </p:cNvCxnSpPr>
          <p:nvPr/>
        </p:nvCxnSpPr>
        <p:spPr>
          <a:xfrm flipH="1" flipV="1">
            <a:off x="471330" y="2731019"/>
            <a:ext cx="639813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3"/>
            <a:endCxn id="33" idx="3"/>
          </p:cNvCxnSpPr>
          <p:nvPr/>
        </p:nvCxnSpPr>
        <p:spPr>
          <a:xfrm flipH="1" flipV="1">
            <a:off x="1074829" y="2731019"/>
            <a:ext cx="36314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1"/>
            <a:endCxn id="33" idx="3"/>
          </p:cNvCxnSpPr>
          <p:nvPr/>
        </p:nvCxnSpPr>
        <p:spPr>
          <a:xfrm flipV="1">
            <a:off x="435016" y="2731019"/>
            <a:ext cx="639813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6"/>
          <p:cNvSpPr>
            <a:spLocks noChangeArrowheads="1"/>
          </p:cNvSpPr>
          <p:nvPr/>
        </p:nvSpPr>
        <p:spPr bwMode="auto">
          <a:xfrm>
            <a:off x="1251233" y="4824880"/>
            <a:ext cx="21877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IBM Storwize </a:t>
            </a:r>
            <a:r>
              <a:rPr lang="en-US" altLang="en-US" sz="1200" dirty="0" smtClean="0">
                <a:solidFill>
                  <a:srgbClr val="000000"/>
                </a:solidFill>
              </a:rPr>
              <a:t>V7000 </a:t>
            </a:r>
            <a:r>
              <a:rPr lang="en-US" altLang="en-US" sz="1200" dirty="0" err="1" smtClean="0">
                <a:solidFill>
                  <a:srgbClr val="000000"/>
                </a:solidFill>
              </a:rPr>
              <a:t>HyperSwap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5" name="Rectangle 256"/>
          <p:cNvSpPr>
            <a:spLocks noChangeArrowheads="1"/>
          </p:cNvSpPr>
          <p:nvPr/>
        </p:nvSpPr>
        <p:spPr bwMode="auto">
          <a:xfrm>
            <a:off x="412660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ESX_182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1"/>
            <a:endCxn id="23" idx="1"/>
          </p:cNvCxnSpPr>
          <p:nvPr/>
        </p:nvCxnSpPr>
        <p:spPr>
          <a:xfrm flipV="1">
            <a:off x="471330" y="1771254"/>
            <a:ext cx="108402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3"/>
            <a:endCxn id="24" idx="0"/>
          </p:cNvCxnSpPr>
          <p:nvPr/>
        </p:nvCxnSpPr>
        <p:spPr>
          <a:xfrm flipH="1" flipV="1">
            <a:off x="954420" y="1786819"/>
            <a:ext cx="120409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2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471330" y="2592519"/>
            <a:ext cx="6034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A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361039" y="1060020"/>
            <a:ext cx="824081" cy="1048176"/>
            <a:chOff x="485374" y="1053150"/>
            <a:chExt cx="1466436" cy="1865757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23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1"/>
            <a:endCxn id="54" idx="1"/>
          </p:cNvCxnSpPr>
          <p:nvPr/>
        </p:nvCxnSpPr>
        <p:spPr>
          <a:xfrm flipV="1">
            <a:off x="3579039" y="2731019"/>
            <a:ext cx="39520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3"/>
            <a:endCxn id="54" idx="1"/>
          </p:cNvCxnSpPr>
          <p:nvPr/>
        </p:nvCxnSpPr>
        <p:spPr>
          <a:xfrm flipH="1" flipV="1">
            <a:off x="3618559" y="2731019"/>
            <a:ext cx="636607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3"/>
            <a:endCxn id="54" idx="3"/>
          </p:cNvCxnSpPr>
          <p:nvPr/>
        </p:nvCxnSpPr>
        <p:spPr>
          <a:xfrm flipH="1" flipV="1">
            <a:off x="4215646" y="2731019"/>
            <a:ext cx="39520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1"/>
            <a:endCxn id="54" idx="3"/>
          </p:cNvCxnSpPr>
          <p:nvPr/>
        </p:nvCxnSpPr>
        <p:spPr>
          <a:xfrm flipV="1">
            <a:off x="3579039" y="2731019"/>
            <a:ext cx="636607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56"/>
          <p:cNvSpPr>
            <a:spLocks noChangeArrowheads="1"/>
          </p:cNvSpPr>
          <p:nvPr/>
        </p:nvSpPr>
        <p:spPr bwMode="auto">
          <a:xfrm>
            <a:off x="3556683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ESX_183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1"/>
            <a:endCxn id="64" idx="1"/>
          </p:cNvCxnSpPr>
          <p:nvPr/>
        </p:nvCxnSpPr>
        <p:spPr>
          <a:xfrm flipV="1">
            <a:off x="3618559" y="1771254"/>
            <a:ext cx="105196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3"/>
            <a:endCxn id="65" idx="0"/>
          </p:cNvCxnSpPr>
          <p:nvPr/>
        </p:nvCxnSpPr>
        <p:spPr>
          <a:xfrm flipH="1" flipV="1">
            <a:off x="4098443" y="1786819"/>
            <a:ext cx="117203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35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125"/>
          <p:cNvSpPr>
            <a:spLocks noChangeArrowheads="1"/>
          </p:cNvSpPr>
          <p:nvPr/>
        </p:nvSpPr>
        <p:spPr bwMode="auto">
          <a:xfrm>
            <a:off x="3618559" y="2592519"/>
            <a:ext cx="5970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B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55" name="Group 57"/>
          <p:cNvGrpSpPr>
            <a:grpSpLocks/>
          </p:cNvGrpSpPr>
          <p:nvPr/>
        </p:nvGrpSpPr>
        <p:grpSpPr bwMode="auto">
          <a:xfrm>
            <a:off x="3505062" y="1060020"/>
            <a:ext cx="824081" cy="1048176"/>
            <a:chOff x="485374" y="1053150"/>
            <a:chExt cx="1466436" cy="1865757"/>
          </a:xfrm>
        </p:grpSpPr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6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 flipV="1">
            <a:off x="451757" y="4385236"/>
            <a:ext cx="1828036" cy="15057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451757" y="4096165"/>
            <a:ext cx="1828036" cy="12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2279793" y="4385236"/>
            <a:ext cx="1901798" cy="22950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2279793" y="3964880"/>
            <a:ext cx="1964532" cy="1433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 flipV="1">
            <a:off x="2279793" y="3988960"/>
            <a:ext cx="1938521" cy="396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>
            <a:off x="2279793" y="4108237"/>
            <a:ext cx="1657914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H="1">
            <a:off x="455206" y="4108237"/>
            <a:ext cx="1824587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>
            <a:off x="954419" y="4118109"/>
            <a:ext cx="1325374" cy="26712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26" y="398896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1999684" y="4108237"/>
            <a:ext cx="560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C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pic>
        <p:nvPicPr>
          <p:cNvPr id="34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6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39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07082" y="779618"/>
            <a:ext cx="4323558" cy="367808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uses 2 sites with V7000 cluster in </a:t>
            </a:r>
            <a:r>
              <a:rPr lang="en-US" dirty="0" err="1" smtClean="0"/>
              <a:t>HyperSwap</a:t>
            </a:r>
            <a:r>
              <a:rPr lang="en-US" dirty="0" smtClean="0"/>
              <a:t> mode.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Hosts placed in each site use separate SAN </a:t>
            </a:r>
            <a:r>
              <a:rPr lang="en-US" dirty="0"/>
              <a:t>(SAN </a:t>
            </a:r>
            <a:r>
              <a:rPr lang="en-US" dirty="0" smtClean="0"/>
              <a:t>A and SAN B </a:t>
            </a:r>
            <a:r>
              <a:rPr lang="en-US" dirty="0"/>
              <a:t>in scheme)</a:t>
            </a:r>
            <a:r>
              <a:rPr lang="en-US" dirty="0" smtClean="0"/>
              <a:t> for communication with storage (V7000)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 smtClean="0"/>
              <a:t>Hosts do not have access to storage (V7000 </a:t>
            </a:r>
            <a:r>
              <a:rPr lang="en-US" u="sng" dirty="0" err="1" smtClean="0"/>
              <a:t>iogroup</a:t>
            </a:r>
            <a:r>
              <a:rPr lang="en-US" u="sng" dirty="0" smtClean="0"/>
              <a:t>) on the other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data mirroring </a:t>
            </a:r>
            <a:r>
              <a:rPr lang="en-US" dirty="0"/>
              <a:t>s</a:t>
            </a:r>
            <a:r>
              <a:rPr lang="en-US" dirty="0" smtClean="0"/>
              <a:t>torages (V7000) uses </a:t>
            </a:r>
            <a:r>
              <a:rPr lang="en-US" dirty="0"/>
              <a:t>separate </a:t>
            </a:r>
            <a:r>
              <a:rPr lang="en-US" dirty="0" smtClean="0"/>
              <a:t>SAN (SAN C in scheme) </a:t>
            </a:r>
            <a:r>
              <a:rPr lang="en-US" dirty="0"/>
              <a:t>for </a:t>
            </a:r>
            <a:r>
              <a:rPr lang="en-US" dirty="0" smtClean="0"/>
              <a:t>replication with other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Supported configuration </a:t>
            </a:r>
            <a:r>
              <a:rPr lang="en-US" sz="1600" b="1" dirty="0" smtClean="0"/>
              <a:t>RPQ</a:t>
            </a:r>
            <a:r>
              <a:rPr lang="en-US" sz="1600" b="1" dirty="0"/>
              <a:t>: </a:t>
            </a:r>
            <a:r>
              <a:rPr lang="en-US" sz="1600" b="1" dirty="0" smtClean="0"/>
              <a:t>821-65202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94199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behavior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DDE8C-FCD3-47EF-B8D4-5308179AEE2C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1"/>
            <a:endCxn id="33" idx="1"/>
          </p:cNvCxnSpPr>
          <p:nvPr/>
        </p:nvCxnSpPr>
        <p:spPr>
          <a:xfrm flipV="1">
            <a:off x="435016" y="2731019"/>
            <a:ext cx="36314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3"/>
            <a:endCxn id="33" idx="1"/>
          </p:cNvCxnSpPr>
          <p:nvPr/>
        </p:nvCxnSpPr>
        <p:spPr>
          <a:xfrm flipH="1" flipV="1">
            <a:off x="471330" y="2731019"/>
            <a:ext cx="639813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3"/>
            <a:endCxn id="33" idx="3"/>
          </p:cNvCxnSpPr>
          <p:nvPr/>
        </p:nvCxnSpPr>
        <p:spPr>
          <a:xfrm flipH="1" flipV="1">
            <a:off x="1074829" y="2731019"/>
            <a:ext cx="36314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1"/>
            <a:endCxn id="33" idx="3"/>
          </p:cNvCxnSpPr>
          <p:nvPr/>
        </p:nvCxnSpPr>
        <p:spPr>
          <a:xfrm flipV="1">
            <a:off x="435016" y="2731019"/>
            <a:ext cx="639813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6"/>
          <p:cNvSpPr>
            <a:spLocks noChangeArrowheads="1"/>
          </p:cNvSpPr>
          <p:nvPr/>
        </p:nvSpPr>
        <p:spPr bwMode="auto">
          <a:xfrm>
            <a:off x="1251233" y="4824880"/>
            <a:ext cx="21877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IBM Storwize </a:t>
            </a:r>
            <a:r>
              <a:rPr lang="en-US" altLang="en-US" sz="1200" dirty="0" smtClean="0">
                <a:solidFill>
                  <a:srgbClr val="000000"/>
                </a:solidFill>
              </a:rPr>
              <a:t>V7000 </a:t>
            </a:r>
            <a:r>
              <a:rPr lang="en-US" altLang="en-US" sz="1200" dirty="0" err="1" smtClean="0">
                <a:solidFill>
                  <a:srgbClr val="000000"/>
                </a:solidFill>
              </a:rPr>
              <a:t>HyperSwap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5" name="Rectangle 256"/>
          <p:cNvSpPr>
            <a:spLocks noChangeArrowheads="1"/>
          </p:cNvSpPr>
          <p:nvPr/>
        </p:nvSpPr>
        <p:spPr bwMode="auto">
          <a:xfrm>
            <a:off x="412660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ESX_182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1"/>
            <a:endCxn id="23" idx="1"/>
          </p:cNvCxnSpPr>
          <p:nvPr/>
        </p:nvCxnSpPr>
        <p:spPr>
          <a:xfrm flipV="1">
            <a:off x="471330" y="1771254"/>
            <a:ext cx="108402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3"/>
            <a:endCxn id="24" idx="0"/>
          </p:cNvCxnSpPr>
          <p:nvPr/>
        </p:nvCxnSpPr>
        <p:spPr>
          <a:xfrm flipH="1" flipV="1">
            <a:off x="954420" y="1786819"/>
            <a:ext cx="120409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2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471330" y="2592519"/>
            <a:ext cx="6034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A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361039" y="1060020"/>
            <a:ext cx="824081" cy="1048176"/>
            <a:chOff x="485374" y="1053150"/>
            <a:chExt cx="1466436" cy="1865757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23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1"/>
            <a:endCxn id="54" idx="1"/>
          </p:cNvCxnSpPr>
          <p:nvPr/>
        </p:nvCxnSpPr>
        <p:spPr>
          <a:xfrm flipV="1">
            <a:off x="3579039" y="2731019"/>
            <a:ext cx="39520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3"/>
            <a:endCxn id="54" idx="1"/>
          </p:cNvCxnSpPr>
          <p:nvPr/>
        </p:nvCxnSpPr>
        <p:spPr>
          <a:xfrm flipH="1" flipV="1">
            <a:off x="3618559" y="2731019"/>
            <a:ext cx="636607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3"/>
            <a:endCxn id="54" idx="3"/>
          </p:cNvCxnSpPr>
          <p:nvPr/>
        </p:nvCxnSpPr>
        <p:spPr>
          <a:xfrm flipH="1" flipV="1">
            <a:off x="4215646" y="2731019"/>
            <a:ext cx="39520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1"/>
            <a:endCxn id="54" idx="3"/>
          </p:cNvCxnSpPr>
          <p:nvPr/>
        </p:nvCxnSpPr>
        <p:spPr>
          <a:xfrm flipV="1">
            <a:off x="3579039" y="2731019"/>
            <a:ext cx="636607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56"/>
          <p:cNvSpPr>
            <a:spLocks noChangeArrowheads="1"/>
          </p:cNvSpPr>
          <p:nvPr/>
        </p:nvSpPr>
        <p:spPr bwMode="auto">
          <a:xfrm>
            <a:off x="3556683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ESX_183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1"/>
            <a:endCxn id="64" idx="1"/>
          </p:cNvCxnSpPr>
          <p:nvPr/>
        </p:nvCxnSpPr>
        <p:spPr>
          <a:xfrm flipV="1">
            <a:off x="3618559" y="1771254"/>
            <a:ext cx="105196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3"/>
            <a:endCxn id="65" idx="0"/>
          </p:cNvCxnSpPr>
          <p:nvPr/>
        </p:nvCxnSpPr>
        <p:spPr>
          <a:xfrm flipH="1" flipV="1">
            <a:off x="4098443" y="1786819"/>
            <a:ext cx="117203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35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125"/>
          <p:cNvSpPr>
            <a:spLocks noChangeArrowheads="1"/>
          </p:cNvSpPr>
          <p:nvPr/>
        </p:nvSpPr>
        <p:spPr bwMode="auto">
          <a:xfrm>
            <a:off x="3618559" y="2592519"/>
            <a:ext cx="5970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B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55" name="Group 57"/>
          <p:cNvGrpSpPr>
            <a:grpSpLocks/>
          </p:cNvGrpSpPr>
          <p:nvPr/>
        </p:nvGrpSpPr>
        <p:grpSpPr bwMode="auto">
          <a:xfrm>
            <a:off x="3505062" y="1060020"/>
            <a:ext cx="824081" cy="1048176"/>
            <a:chOff x="485374" y="1053150"/>
            <a:chExt cx="1466436" cy="1865757"/>
          </a:xfrm>
        </p:grpSpPr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6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 flipV="1">
            <a:off x="451757" y="4385236"/>
            <a:ext cx="1828036" cy="15057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451757" y="4096165"/>
            <a:ext cx="1828036" cy="12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2279793" y="4385236"/>
            <a:ext cx="1901798" cy="22950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2279793" y="3964880"/>
            <a:ext cx="1964532" cy="1433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 flipV="1">
            <a:off x="2279793" y="3988960"/>
            <a:ext cx="1938521" cy="396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>
            <a:off x="2279793" y="4108237"/>
            <a:ext cx="1657914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H="1">
            <a:off x="455206" y="4108237"/>
            <a:ext cx="1824587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>
            <a:off x="954419" y="4118109"/>
            <a:ext cx="1325374" cy="26712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26" y="398896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1999684" y="4108237"/>
            <a:ext cx="560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C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pic>
        <p:nvPicPr>
          <p:cNvPr id="34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6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39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07082" y="779618"/>
            <a:ext cx="4323558" cy="367808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As hosts do not have access to IO group on other site health status is </a:t>
            </a:r>
            <a:r>
              <a:rPr lang="en-US" b="1" dirty="0" smtClean="0">
                <a:solidFill>
                  <a:srgbClr val="FDB813"/>
                </a:solidFill>
              </a:rPr>
              <a:t>degraded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This is sensitive for customer monitoring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9C63564B-F381-486F-9185-2738CE134D66}"/>
              </a:ext>
            </a:extLst>
          </p:cNvPr>
          <p:cNvSpPr txBox="1"/>
          <p:nvPr/>
        </p:nvSpPr>
        <p:spPr>
          <a:xfrm>
            <a:off x="1005594" y="1357151"/>
            <a:ext cx="105456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Host status: </a:t>
            </a:r>
            <a:r>
              <a:rPr lang="en-US" sz="1200" dirty="0" smtClean="0">
                <a:solidFill>
                  <a:srgbClr val="FDB813"/>
                </a:solidFill>
                <a:sym typeface="Wingdings" panose="05000000000000000000" pitchFamily="2" charset="2"/>
              </a:rPr>
              <a:t></a:t>
            </a:r>
            <a:r>
              <a:rPr lang="en-US" sz="1200" dirty="0" smtClean="0">
                <a:solidFill>
                  <a:srgbClr val="FDB813"/>
                </a:solidFill>
              </a:rPr>
              <a:t>degraded</a:t>
            </a:r>
            <a:endParaRPr lang="en-US" sz="1200" dirty="0">
              <a:solidFill>
                <a:srgbClr val="FDB81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9C63564B-F381-486F-9185-2738CE134D66}"/>
              </a:ext>
            </a:extLst>
          </p:cNvPr>
          <p:cNvSpPr txBox="1"/>
          <p:nvPr/>
        </p:nvSpPr>
        <p:spPr>
          <a:xfrm>
            <a:off x="2734776" y="1350996"/>
            <a:ext cx="105456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Host status: </a:t>
            </a:r>
            <a:r>
              <a:rPr lang="en-US" sz="1200" dirty="0" smtClean="0">
                <a:solidFill>
                  <a:srgbClr val="FDB813"/>
                </a:solidFill>
                <a:sym typeface="Wingdings" panose="05000000000000000000" pitchFamily="2" charset="2"/>
              </a:rPr>
              <a:t></a:t>
            </a:r>
            <a:r>
              <a:rPr lang="en-US" sz="1200" dirty="0" smtClean="0">
                <a:solidFill>
                  <a:srgbClr val="FDB813"/>
                </a:solidFill>
              </a:rPr>
              <a:t>degraded</a:t>
            </a:r>
            <a:endParaRPr lang="en-US" sz="1200" dirty="0">
              <a:solidFill>
                <a:srgbClr val="FDB81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4" t="7108" r="1826"/>
          <a:stretch/>
        </p:blipFill>
        <p:spPr>
          <a:xfrm>
            <a:off x="4654308" y="2528500"/>
            <a:ext cx="4160520" cy="103877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07082" y="3714299"/>
            <a:ext cx="4572000" cy="4801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rgbClr val="6D6E70"/>
                </a:solidFill>
                <a:latin typeface="Arial" pitchFamily="34" charset="0"/>
                <a:cs typeface="Arial" pitchFamily="34" charset="0"/>
              </a:rPr>
              <a:t>Logs are available:</a:t>
            </a:r>
          </a:p>
          <a:p>
            <a:r>
              <a:rPr lang="ru-RU" sz="1400" dirty="0" smtClean="0">
                <a:solidFill>
                  <a:srgbClr val="6D6E70"/>
                </a:solidFill>
                <a:latin typeface="Arial" pitchFamily="34" charset="0"/>
                <a:cs typeface="Arial" pitchFamily="34" charset="0"/>
              </a:rPr>
              <a:t>https</a:t>
            </a:r>
            <a:r>
              <a:rPr lang="ru-RU" sz="1400" dirty="0">
                <a:solidFill>
                  <a:srgbClr val="6D6E70"/>
                </a:solidFill>
                <a:latin typeface="Arial" pitchFamily="34" charset="0"/>
                <a:cs typeface="Arial" pitchFamily="34" charset="0"/>
              </a:rPr>
              <a:t>://ibm.ent.box.com/v/hslogs/file/240185146443</a:t>
            </a:r>
          </a:p>
        </p:txBody>
      </p:sp>
    </p:spTree>
    <p:extLst>
      <p:ext uri="{BB962C8B-B14F-4D97-AF65-F5344CB8AC3E}">
        <p14:creationId xmlns:p14="http://schemas.microsoft.com/office/powerpoint/2010/main" val="402775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customer wants to achieve?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EDDE8C-FCD3-47EF-B8D4-5308179AEE2C}" type="slidenum">
              <a:rPr lang="en-US" smtClean="0"/>
              <a:pPr/>
              <a:t>4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1"/>
            <a:endCxn id="33" idx="1"/>
          </p:cNvCxnSpPr>
          <p:nvPr/>
        </p:nvCxnSpPr>
        <p:spPr>
          <a:xfrm flipV="1">
            <a:off x="435016" y="2731019"/>
            <a:ext cx="36314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34" idx="3"/>
            <a:endCxn id="33" idx="1"/>
          </p:cNvCxnSpPr>
          <p:nvPr/>
        </p:nvCxnSpPr>
        <p:spPr>
          <a:xfrm flipH="1" flipV="1">
            <a:off x="471330" y="2731019"/>
            <a:ext cx="639813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3"/>
            <a:endCxn id="33" idx="3"/>
          </p:cNvCxnSpPr>
          <p:nvPr/>
        </p:nvCxnSpPr>
        <p:spPr>
          <a:xfrm flipH="1" flipV="1">
            <a:off x="1074829" y="2731019"/>
            <a:ext cx="36314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4" idx="1"/>
            <a:endCxn id="33" idx="3"/>
          </p:cNvCxnSpPr>
          <p:nvPr/>
        </p:nvCxnSpPr>
        <p:spPr>
          <a:xfrm flipV="1">
            <a:off x="435016" y="2731019"/>
            <a:ext cx="639813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96"/>
          <p:cNvSpPr>
            <a:spLocks noChangeArrowheads="1"/>
          </p:cNvSpPr>
          <p:nvPr/>
        </p:nvSpPr>
        <p:spPr bwMode="auto">
          <a:xfrm>
            <a:off x="1251233" y="4824880"/>
            <a:ext cx="21877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IBM Storwize </a:t>
            </a:r>
            <a:r>
              <a:rPr lang="en-US" altLang="en-US" sz="1200" dirty="0" smtClean="0">
                <a:solidFill>
                  <a:srgbClr val="000000"/>
                </a:solidFill>
              </a:rPr>
              <a:t>V7000 </a:t>
            </a:r>
            <a:r>
              <a:rPr lang="en-US" altLang="en-US" sz="1200" dirty="0" err="1" smtClean="0">
                <a:solidFill>
                  <a:srgbClr val="000000"/>
                </a:solidFill>
              </a:rPr>
              <a:t>HyperSwap</a:t>
            </a:r>
            <a:endParaRPr lang="en-US" altLang="en-US" sz="1200" dirty="0">
              <a:solidFill>
                <a:srgbClr val="000000"/>
              </a:solidFill>
            </a:endParaRPr>
          </a:p>
        </p:txBody>
      </p:sp>
      <p:sp>
        <p:nvSpPr>
          <p:cNvPr id="25" name="Rectangle 256"/>
          <p:cNvSpPr>
            <a:spLocks noChangeArrowheads="1"/>
          </p:cNvSpPr>
          <p:nvPr/>
        </p:nvSpPr>
        <p:spPr bwMode="auto">
          <a:xfrm>
            <a:off x="412660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>
                <a:solidFill>
                  <a:srgbClr val="000000"/>
                </a:solidFill>
              </a:rPr>
              <a:t>ESX_182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1"/>
            <a:endCxn id="23" idx="1"/>
          </p:cNvCxnSpPr>
          <p:nvPr/>
        </p:nvCxnSpPr>
        <p:spPr>
          <a:xfrm flipV="1">
            <a:off x="471330" y="1771254"/>
            <a:ext cx="108402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33" idx="3"/>
            <a:endCxn id="24" idx="0"/>
          </p:cNvCxnSpPr>
          <p:nvPr/>
        </p:nvCxnSpPr>
        <p:spPr>
          <a:xfrm flipH="1" flipV="1">
            <a:off x="954420" y="1786819"/>
            <a:ext cx="120409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12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125"/>
          <p:cNvSpPr>
            <a:spLocks noChangeArrowheads="1"/>
          </p:cNvSpPr>
          <p:nvPr/>
        </p:nvSpPr>
        <p:spPr bwMode="auto">
          <a:xfrm>
            <a:off x="471330" y="2592519"/>
            <a:ext cx="6034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A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15" name="Group 57"/>
          <p:cNvGrpSpPr>
            <a:grpSpLocks/>
          </p:cNvGrpSpPr>
          <p:nvPr/>
        </p:nvGrpSpPr>
        <p:grpSpPr bwMode="auto">
          <a:xfrm>
            <a:off x="361039" y="1060020"/>
            <a:ext cx="824081" cy="1048176"/>
            <a:chOff x="485374" y="1053150"/>
            <a:chExt cx="1466436" cy="1865757"/>
          </a:xfrm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23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4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1"/>
            <a:endCxn id="54" idx="1"/>
          </p:cNvCxnSpPr>
          <p:nvPr/>
        </p:nvCxnSpPr>
        <p:spPr>
          <a:xfrm flipV="1">
            <a:off x="3579039" y="2731019"/>
            <a:ext cx="39520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xmlns="" id="{57F4E20B-EFF7-42B4-8802-C8AA5CB0DB44}"/>
              </a:ext>
            </a:extLst>
          </p:cNvPr>
          <p:cNvCxnSpPr>
            <a:cxnSpLocks/>
            <a:stCxn id="66" idx="3"/>
            <a:endCxn id="54" idx="1"/>
          </p:cNvCxnSpPr>
          <p:nvPr/>
        </p:nvCxnSpPr>
        <p:spPr>
          <a:xfrm flipH="1" flipV="1">
            <a:off x="3618559" y="2731019"/>
            <a:ext cx="636607" cy="1515719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3"/>
            <a:endCxn id="54" idx="3"/>
          </p:cNvCxnSpPr>
          <p:nvPr/>
        </p:nvCxnSpPr>
        <p:spPr>
          <a:xfrm flipH="1" flipV="1">
            <a:off x="4215646" y="2731019"/>
            <a:ext cx="39520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6" idx="1"/>
            <a:endCxn id="54" idx="3"/>
          </p:cNvCxnSpPr>
          <p:nvPr/>
        </p:nvCxnSpPr>
        <p:spPr>
          <a:xfrm flipV="1">
            <a:off x="3579039" y="2731019"/>
            <a:ext cx="636607" cy="1515719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256"/>
          <p:cNvSpPr>
            <a:spLocks noChangeArrowheads="1"/>
          </p:cNvSpPr>
          <p:nvPr/>
        </p:nvSpPr>
        <p:spPr bwMode="auto">
          <a:xfrm>
            <a:off x="3556683" y="779618"/>
            <a:ext cx="72083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ESX_183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1"/>
            <a:endCxn id="64" idx="1"/>
          </p:cNvCxnSpPr>
          <p:nvPr/>
        </p:nvCxnSpPr>
        <p:spPr>
          <a:xfrm flipV="1">
            <a:off x="3618559" y="1771254"/>
            <a:ext cx="105196" cy="959765"/>
          </a:xfrm>
          <a:prstGeom prst="line">
            <a:avLst/>
          </a:prstGeom>
          <a:ln w="19050">
            <a:solidFill>
              <a:srgbClr val="FDB8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54" idx="3"/>
            <a:endCxn id="65" idx="0"/>
          </p:cNvCxnSpPr>
          <p:nvPr/>
        </p:nvCxnSpPr>
        <p:spPr>
          <a:xfrm flipH="1" flipV="1">
            <a:off x="4098443" y="1786819"/>
            <a:ext cx="117203" cy="9442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735" y="252850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125"/>
          <p:cNvSpPr>
            <a:spLocks noChangeArrowheads="1"/>
          </p:cNvSpPr>
          <p:nvPr/>
        </p:nvSpPr>
        <p:spPr bwMode="auto">
          <a:xfrm>
            <a:off x="3618559" y="2592519"/>
            <a:ext cx="5970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B 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grpSp>
        <p:nvGrpSpPr>
          <p:cNvPr id="55" name="Group 57"/>
          <p:cNvGrpSpPr>
            <a:grpSpLocks/>
          </p:cNvGrpSpPr>
          <p:nvPr/>
        </p:nvGrpSpPr>
        <p:grpSpPr bwMode="auto">
          <a:xfrm>
            <a:off x="3505062" y="1060020"/>
            <a:ext cx="824081" cy="1048176"/>
            <a:chOff x="485374" y="1053150"/>
            <a:chExt cx="1466436" cy="1865757"/>
          </a:xfrm>
        </p:grpSpPr>
        <p:grpSp>
          <p:nvGrpSpPr>
            <p:cNvPr id="56" name="Group 6"/>
            <p:cNvGrpSpPr>
              <a:grpSpLocks/>
            </p:cNvGrpSpPr>
            <p:nvPr/>
          </p:nvGrpSpPr>
          <p:grpSpPr bwMode="auto">
            <a:xfrm>
              <a:off x="874534" y="1861948"/>
              <a:ext cx="952775" cy="1056959"/>
              <a:chOff x="2354120" y="1820853"/>
              <a:chExt cx="952775" cy="1056959"/>
            </a:xfrm>
          </p:grpSpPr>
          <p:pic>
            <p:nvPicPr>
              <p:cNvPr id="64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54120" y="1820853"/>
                <a:ext cx="666750" cy="9144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65" name="Picture 2" descr="http://www.scuccato.it/wp-content/uploads/2014/06/vmware-140x140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34844" y="2305760"/>
                <a:ext cx="572051" cy="5720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57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5374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4" descr="ICON_VirtTriangle_flat_Q408.png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384" y="1508655"/>
              <a:ext cx="1449426" cy="350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000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4626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2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9252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3" name="Picture 2" descr="C:\Users\testuser\AppData\Local\Temp\VMwareDnD\e084455a\ICON_VM_detailed_Q408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3878" y="1053150"/>
              <a:ext cx="367932" cy="426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 flipV="1">
            <a:off x="451757" y="4385236"/>
            <a:ext cx="1828036" cy="150573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0"/>
          </p:cNvCxnSpPr>
          <p:nvPr/>
        </p:nvCxnSpPr>
        <p:spPr>
          <a:xfrm>
            <a:off x="451757" y="4096165"/>
            <a:ext cx="1828036" cy="12072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>
            <a:off x="2279793" y="4385236"/>
            <a:ext cx="1901798" cy="22950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V="1">
            <a:off x="2279793" y="3964880"/>
            <a:ext cx="1964532" cy="1433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2"/>
          </p:cNvCxnSpPr>
          <p:nvPr/>
        </p:nvCxnSpPr>
        <p:spPr>
          <a:xfrm flipV="1">
            <a:off x="2279793" y="3988960"/>
            <a:ext cx="1938521" cy="396276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>
            <a:off x="2279793" y="4108237"/>
            <a:ext cx="1657914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stCxn id="68" idx="0"/>
          </p:cNvCxnSpPr>
          <p:nvPr/>
        </p:nvCxnSpPr>
        <p:spPr>
          <a:xfrm flipH="1">
            <a:off x="455206" y="4108237"/>
            <a:ext cx="1824587" cy="43760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50B412F5-D9B9-4470-8862-C22351601FD8}"/>
              </a:ext>
            </a:extLst>
          </p:cNvPr>
          <p:cNvCxnSpPr>
            <a:cxnSpLocks/>
            <a:endCxn id="68" idx="2"/>
          </p:cNvCxnSpPr>
          <p:nvPr/>
        </p:nvCxnSpPr>
        <p:spPr>
          <a:xfrm>
            <a:off x="954419" y="4118109"/>
            <a:ext cx="1325374" cy="267127"/>
          </a:xfrm>
          <a:prstGeom prst="line">
            <a:avLst/>
          </a:prstGeom>
          <a:ln w="190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Picture 18" descr="ICON_Router_Q40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426" y="3988960"/>
            <a:ext cx="748734" cy="5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" name="Rectangle 125"/>
          <p:cNvSpPr>
            <a:spLocks noChangeArrowheads="1"/>
          </p:cNvSpPr>
          <p:nvPr/>
        </p:nvSpPr>
        <p:spPr bwMode="auto">
          <a:xfrm>
            <a:off x="1999684" y="4108237"/>
            <a:ext cx="5602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000000"/>
                </a:solidFill>
              </a:rPr>
              <a:t>SAN C</a:t>
            </a:r>
            <a:endParaRPr lang="ru-RU" altLang="en-US" sz="1200" dirty="0">
              <a:solidFill>
                <a:srgbClr val="000000"/>
              </a:solidFill>
            </a:endParaRPr>
          </a:p>
        </p:txBody>
      </p:sp>
      <p:pic>
        <p:nvPicPr>
          <p:cNvPr id="34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16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4" descr="ICON_Datacenter_1_R2_Q30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039" y="3600007"/>
            <a:ext cx="676127" cy="129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07082" y="1512616"/>
            <a:ext cx="4323558" cy="29450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Customer wants to have possibility for changing properties of hosts for using non-cross linked configuration with normal (</a:t>
            </a:r>
            <a:r>
              <a:rPr lang="en-US" dirty="0">
                <a:solidFill>
                  <a:srgbClr val="00B050"/>
                </a:solidFill>
              </a:rPr>
              <a:t>online</a:t>
            </a:r>
            <a:r>
              <a:rPr lang="en-US" dirty="0" smtClean="0"/>
              <a:t>) state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9C63564B-F381-486F-9185-2738CE134D66}"/>
              </a:ext>
            </a:extLst>
          </p:cNvPr>
          <p:cNvSpPr txBox="1"/>
          <p:nvPr/>
        </p:nvSpPr>
        <p:spPr>
          <a:xfrm>
            <a:off x="1005594" y="1357151"/>
            <a:ext cx="105456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Host status: </a:t>
            </a:r>
            <a:r>
              <a:rPr 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US" sz="1200" dirty="0">
                <a:solidFill>
                  <a:srgbClr val="00B050"/>
                </a:solidFill>
              </a:rPr>
              <a:t> online</a:t>
            </a:r>
            <a:endParaRPr lang="en-US" sz="1200" dirty="0">
              <a:solidFill>
                <a:srgbClr val="FDB813"/>
              </a:solidFill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9C63564B-F381-486F-9185-2738CE134D66}"/>
              </a:ext>
            </a:extLst>
          </p:cNvPr>
          <p:cNvSpPr txBox="1"/>
          <p:nvPr/>
        </p:nvSpPr>
        <p:spPr>
          <a:xfrm>
            <a:off x="2734776" y="1350996"/>
            <a:ext cx="1054566" cy="424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dirty="0"/>
              <a:t>Host status: </a:t>
            </a:r>
            <a:r>
              <a:rPr lang="en-US" sz="1200" dirty="0" smtClean="0">
                <a:solidFill>
                  <a:srgbClr val="00B050"/>
                </a:solidFill>
                <a:sym typeface="Wingdings" panose="05000000000000000000" pitchFamily="2" charset="2"/>
              </a:rPr>
              <a:t></a:t>
            </a:r>
            <a:r>
              <a:rPr lang="en-US" sz="1200" dirty="0" smtClean="0">
                <a:solidFill>
                  <a:srgbClr val="00B050"/>
                </a:solidFill>
              </a:rPr>
              <a:t>online</a:t>
            </a:r>
            <a:endParaRPr lang="en-US" sz="12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" t="5124" r="2243" b="12858"/>
          <a:stretch/>
        </p:blipFill>
        <p:spPr>
          <a:xfrm>
            <a:off x="4654308" y="2869518"/>
            <a:ext cx="4272524" cy="86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43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 September 2009">
  <a:themeElements>
    <a:clrScheme name="10 September 2009 1">
      <a:dk1>
        <a:srgbClr val="6D6E70"/>
      </a:dk1>
      <a:lt1>
        <a:srgbClr val="FFFFFF"/>
      </a:lt1>
      <a:dk2>
        <a:srgbClr val="191919"/>
      </a:dk2>
      <a:lt2>
        <a:srgbClr val="B2B2B2"/>
      </a:lt2>
      <a:accent1>
        <a:srgbClr val="00B0DA"/>
      </a:accent1>
      <a:accent2>
        <a:srgbClr val="00B0DA"/>
      </a:accent2>
      <a:accent3>
        <a:srgbClr val="FFFFFF"/>
      </a:accent3>
      <a:accent4>
        <a:srgbClr val="5C5D5F"/>
      </a:accent4>
      <a:accent5>
        <a:srgbClr val="AAD4EA"/>
      </a:accent5>
      <a:accent6>
        <a:srgbClr val="009FC5"/>
      </a:accent6>
      <a:hlink>
        <a:srgbClr val="00B0DA"/>
      </a:hlink>
      <a:folHlink>
        <a:srgbClr val="AB1A86"/>
      </a:folHlink>
    </a:clrScheme>
    <a:fontScheme name="10 September 2009">
      <a:majorFont>
        <a:latin typeface="HelvNeue Light for IBM"/>
        <a:ea typeface=""/>
        <a:cs typeface=""/>
      </a:majorFont>
      <a:minorFont>
        <a:latin typeface="HelvNeue Light for IB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191919"/>
            </a:solidFill>
            <a:effectLst/>
            <a:latin typeface="HelvNeue Light for IBM" pitchFamily="34" charset="0"/>
          </a:defRPr>
        </a:defPPr>
      </a:lstStyle>
    </a:lnDef>
  </a:objectDefaults>
  <a:extraClrSchemeLst>
    <a:extraClrScheme>
      <a:clrScheme name="10 September 2009 1">
        <a:dk1>
          <a:srgbClr val="6D6E70"/>
        </a:dk1>
        <a:lt1>
          <a:srgbClr val="FFFFFF"/>
        </a:lt1>
        <a:dk2>
          <a:srgbClr val="191919"/>
        </a:dk2>
        <a:lt2>
          <a:srgbClr val="B2B2B2"/>
        </a:lt2>
        <a:accent1>
          <a:srgbClr val="00B0DA"/>
        </a:accent1>
        <a:accent2>
          <a:srgbClr val="00B0DA"/>
        </a:accent2>
        <a:accent3>
          <a:srgbClr val="FFFFFF"/>
        </a:accent3>
        <a:accent4>
          <a:srgbClr val="5C5D5F"/>
        </a:accent4>
        <a:accent5>
          <a:srgbClr val="AAD4EA"/>
        </a:accent5>
        <a:accent6>
          <a:srgbClr val="009FC5"/>
        </a:accent6>
        <a:hlink>
          <a:srgbClr val="00B0DA"/>
        </a:hlink>
        <a:folHlink>
          <a:srgbClr val="AB1A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9265</TotalTime>
  <Words>206</Words>
  <Application>Microsoft Office PowerPoint</Application>
  <PresentationFormat>On-screen Show (16:9)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HelvNeue Light for IBM</vt:lpstr>
      <vt:lpstr>Wingdings</vt:lpstr>
      <vt:lpstr>10 September 2009</vt:lpstr>
      <vt:lpstr>New Feature Request</vt:lpstr>
      <vt:lpstr>Solution topology</vt:lpstr>
      <vt:lpstr>Current behavior</vt:lpstr>
      <vt:lpstr>What customer wants to achieve?</vt:lpstr>
    </vt:vector>
  </TitlesOfParts>
  <Company>IBM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IBM Presentations: Smart Planet Template</dc:title>
  <dc:creator>krisbiron</dc:creator>
  <cp:lastModifiedBy>ADMINIBM</cp:lastModifiedBy>
  <cp:revision>260</cp:revision>
  <dcterms:created xsi:type="dcterms:W3CDTF">2014-12-08T21:56:56Z</dcterms:created>
  <dcterms:modified xsi:type="dcterms:W3CDTF">2017-11-13T08:17:43Z</dcterms:modified>
</cp:coreProperties>
</file>