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388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MS PGothic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ECEC"/>
    <a:srgbClr val="FBED89"/>
    <a:srgbClr val="FFFF66"/>
    <a:srgbClr val="4774F3"/>
    <a:srgbClr val="76D6FF"/>
    <a:srgbClr val="3EA4A4"/>
    <a:srgbClr val="0099FF"/>
    <a:srgbClr val="FFCCFF"/>
    <a:srgbClr val="6CCAFF"/>
    <a:srgbClr val="42A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5" autoAdjust="0"/>
    <p:restoredTop sz="94825" autoAdjust="0"/>
  </p:normalViewPr>
  <p:slideViewPr>
    <p:cSldViewPr snapToGrid="0">
      <p:cViewPr varScale="1">
        <p:scale>
          <a:sx n="126" d="100"/>
          <a:sy n="126" d="100"/>
        </p:scale>
        <p:origin x="156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010" y="-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3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D74421-EB5D-428F-972F-47C082846C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1542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7888"/>
            <a:ext cx="5386387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7" tIns="46560" rIns="93117" bIns="4656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1E5C4B-C322-4B5F-B0E3-6A064A39D0D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0060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50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50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50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50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50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bm_sp_lockup_western-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25" y="365125"/>
            <a:ext cx="1279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Storage Primary CMY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 b="23"/>
          <a:stretch>
            <a:fillRect/>
          </a:stretch>
        </p:blipFill>
        <p:spPr bwMode="auto">
          <a:xfrm>
            <a:off x="6197600" y="3903663"/>
            <a:ext cx="294640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black">
          <a:xfrm>
            <a:off x="428625" y="6604000"/>
            <a:ext cx="30543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800">
                <a:solidFill>
                  <a:schemeClr val="tx1"/>
                </a:solidFill>
              </a:rPr>
              <a:t>© 2016 IBM Corporation</a:t>
            </a:r>
          </a:p>
        </p:txBody>
      </p:sp>
      <p:sp>
        <p:nvSpPr>
          <p:cNvPr id="970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2695575"/>
            <a:ext cx="5883275" cy="492125"/>
          </a:xfrm>
        </p:spPr>
        <p:txBody>
          <a:bodyPr/>
          <a:lstStyle>
            <a:lvl1pPr>
              <a:lnSpc>
                <a:spcPct val="95000"/>
              </a:lnSpc>
              <a:defRPr sz="3400" smtClean="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5072063"/>
            <a:ext cx="4676775" cy="274637"/>
          </a:xfrm>
        </p:spPr>
        <p:txBody>
          <a:bodyPr tIns="0" rIns="0" bIns="0">
            <a:spAutoFit/>
          </a:bodyPr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mtClean="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8" name="テキスト ボックス 11"/>
          <p:cNvSpPr txBox="1">
            <a:spLocks noChangeArrowheads="1"/>
          </p:cNvSpPr>
          <p:nvPr userDrawn="1"/>
        </p:nvSpPr>
        <p:spPr bwMode="auto">
          <a:xfrm>
            <a:off x="3575050" y="6581548"/>
            <a:ext cx="188865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9pPr>
          </a:lstStyle>
          <a:p>
            <a:pPr>
              <a:defRPr/>
            </a:pPr>
            <a:r>
              <a:rPr kumimoji="1" lang="en-US" altLang="ja-JP" sz="1200" b="1" dirty="0"/>
              <a:t>BTMU/IBM Confidential</a:t>
            </a:r>
          </a:p>
        </p:txBody>
      </p:sp>
    </p:spTree>
    <p:extLst>
      <p:ext uri="{BB962C8B-B14F-4D97-AF65-F5344CB8AC3E}">
        <p14:creationId xmlns:p14="http://schemas.microsoft.com/office/powerpoint/2010/main" val="61125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9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3088" y="593725"/>
            <a:ext cx="2220912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588" y="593725"/>
            <a:ext cx="65151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5079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713" y="657225"/>
            <a:ext cx="8904287" cy="28416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6700" y="1841500"/>
            <a:ext cx="4362450" cy="44799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1550" y="1841500"/>
            <a:ext cx="4362450" cy="44799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4810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/>
          <p:cNvSpPr txBox="1">
            <a:spLocks noChangeArrowheads="1"/>
          </p:cNvSpPr>
          <p:nvPr userDrawn="1"/>
        </p:nvSpPr>
        <p:spPr bwMode="auto">
          <a:xfrm>
            <a:off x="3575050" y="6581548"/>
            <a:ext cx="188865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9pPr>
          </a:lstStyle>
          <a:p>
            <a:pPr>
              <a:defRPr/>
            </a:pPr>
            <a:r>
              <a:rPr kumimoji="1" lang="en-US" altLang="ja-JP" sz="1200" b="1" dirty="0"/>
              <a:t>BTMU/IBM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09006"/>
            <a:ext cx="8904287" cy="313932"/>
          </a:xfrm>
        </p:spPr>
        <p:txBody>
          <a:bodyPr/>
          <a:lstStyle>
            <a:lvl1pPr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21636"/>
            <a:ext cx="8877300" cy="549979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 marL="1166813" indent="-185738">
              <a:defRPr sz="1800"/>
            </a:lvl4pPr>
            <a:lvl5pPr marL="1431925" indent="-265113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487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852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841500"/>
            <a:ext cx="413385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841500"/>
            <a:ext cx="4133850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テキスト ボックス 11"/>
          <p:cNvSpPr txBox="1">
            <a:spLocks noChangeArrowheads="1"/>
          </p:cNvSpPr>
          <p:nvPr userDrawn="1"/>
        </p:nvSpPr>
        <p:spPr bwMode="auto">
          <a:xfrm>
            <a:off x="3575050" y="6581548"/>
            <a:ext cx="188865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9pPr>
          </a:lstStyle>
          <a:p>
            <a:pPr>
              <a:defRPr/>
            </a:pPr>
            <a:r>
              <a:rPr kumimoji="1" lang="en-US" altLang="ja-JP" sz="1200" b="1" dirty="0"/>
              <a:t>BTMU/IBM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6565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065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3" y="182563"/>
            <a:ext cx="8904287" cy="313932"/>
          </a:xfrm>
        </p:spPr>
        <p:txBody>
          <a:bodyPr/>
          <a:lstStyle>
            <a:lvl1pPr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4" name="テキスト ボックス 11"/>
          <p:cNvSpPr txBox="1">
            <a:spLocks noChangeArrowheads="1"/>
          </p:cNvSpPr>
          <p:nvPr userDrawn="1"/>
        </p:nvSpPr>
        <p:spPr bwMode="auto">
          <a:xfrm>
            <a:off x="3575050" y="6581548"/>
            <a:ext cx="188865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9pPr>
          </a:lstStyle>
          <a:p>
            <a:pPr>
              <a:defRPr/>
            </a:pPr>
            <a:r>
              <a:rPr kumimoji="1" lang="en-US" altLang="ja-JP" sz="1200" b="1" dirty="0"/>
              <a:t>BTMU/IBM Confidential</a:t>
            </a:r>
          </a:p>
        </p:txBody>
      </p:sp>
    </p:spTree>
    <p:extLst>
      <p:ext uri="{BB962C8B-B14F-4D97-AF65-F5344CB8AC3E}">
        <p14:creationId xmlns:p14="http://schemas.microsoft.com/office/powerpoint/2010/main" val="11462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1"/>
          <p:cNvSpPr txBox="1">
            <a:spLocks noChangeArrowheads="1"/>
          </p:cNvSpPr>
          <p:nvPr userDrawn="1"/>
        </p:nvSpPr>
        <p:spPr bwMode="auto">
          <a:xfrm>
            <a:off x="3575050" y="6581548"/>
            <a:ext cx="193193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itchFamily="34" charset="0"/>
                <a:ea typeface="MS PGothic" pitchFamily="50" charset="-128"/>
              </a:defRPr>
            </a:lvl9pPr>
          </a:lstStyle>
          <a:p>
            <a:pPr>
              <a:defRPr/>
            </a:pPr>
            <a:r>
              <a:rPr kumimoji="1" lang="en-US" altLang="ja-JP" sz="1200" b="1" dirty="0"/>
              <a:t>BTMU/IBM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6010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792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Ins="9144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84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182563"/>
            <a:ext cx="890428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631825"/>
            <a:ext cx="88773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1828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60350" y="549275"/>
            <a:ext cx="8620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1029" name="Picture 12" descr="ibm_sp_lockup_western-0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88" y="153988"/>
            <a:ext cx="10604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 userDrawn="1"/>
        </p:nvSpPr>
        <p:spPr bwMode="black">
          <a:xfrm>
            <a:off x="7826375" y="6688138"/>
            <a:ext cx="124142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800" dirty="0">
                <a:solidFill>
                  <a:schemeClr val="tx1"/>
                </a:solidFill>
              </a:rPr>
              <a:t>© 2017</a:t>
            </a:r>
            <a:r>
              <a:rPr lang="ja-JP" altLang="en-US" sz="800" dirty="0">
                <a:solidFill>
                  <a:schemeClr val="tx1"/>
                </a:solidFill>
              </a:rPr>
              <a:t> </a:t>
            </a:r>
            <a:r>
              <a:rPr lang="en-US" altLang="ja-JP" sz="800" dirty="0">
                <a:solidFill>
                  <a:schemeClr val="tx1"/>
                </a:solidFill>
              </a:rPr>
              <a:t>IBM Corporation</a:t>
            </a: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219075" y="6704013"/>
            <a:ext cx="5524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50" charset="-128"/>
              </a:defRPr>
            </a:lvl9pPr>
          </a:lstStyle>
          <a:p>
            <a:pPr eaLnBrk="1" hangingPunct="1">
              <a:defRPr/>
            </a:pPr>
            <a:fld id="{318F7175-EDA3-482F-BA97-977BEF3193CE}" type="slidenum">
              <a:rPr lang="ja-JP" altLang="en-US" sz="800" smtClean="0">
                <a:solidFill>
                  <a:schemeClr val="tx1"/>
                </a:solidFill>
              </a:rPr>
              <a:pPr eaLnBrk="1" hangingPunct="1">
                <a:defRPr/>
              </a:pPr>
              <a:t>‹#›</a:t>
            </a:fld>
            <a:endParaRPr lang="en-US" altLang="ja-JP" sz="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800" r:id="rId2"/>
    <p:sldLayoutId id="2147484792" r:id="rId3"/>
    <p:sldLayoutId id="2147484801" r:id="rId4"/>
    <p:sldLayoutId id="2147484793" r:id="rId5"/>
    <p:sldLayoutId id="2147484802" r:id="rId6"/>
    <p:sldLayoutId id="2147484803" r:id="rId7"/>
    <p:sldLayoutId id="2147484794" r:id="rId8"/>
    <p:sldLayoutId id="2147484795" r:id="rId9"/>
    <p:sldLayoutId id="2147484796" r:id="rId10"/>
    <p:sldLayoutId id="2147484797" r:id="rId11"/>
    <p:sldLayoutId id="2147484798" r:id="rId12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MS PGothic" panose="020B0600070205080204" pitchFamily="50" charset="-128"/>
          <a:cs typeface="MS PGothic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  <a:ea typeface="MS PGothic" panose="020B0600070205080204" pitchFamily="50" charset="-128"/>
          <a:cs typeface="MS PGothic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  <a:ea typeface="MS PGothic" panose="020B0600070205080204" pitchFamily="50" charset="-128"/>
          <a:cs typeface="MS PGothic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  <a:ea typeface="MS PGothic" panose="020B0600070205080204" pitchFamily="50" charset="-128"/>
          <a:cs typeface="MS PGothic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  <a:ea typeface="MS PGothic" panose="020B0600070205080204" pitchFamily="50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3200">
          <a:solidFill>
            <a:srgbClr val="000000"/>
          </a:solidFill>
          <a:latin typeface="+mn-lt"/>
          <a:ea typeface="MS PGothic" panose="020B0600070205080204" pitchFamily="50" charset="-128"/>
          <a:cs typeface="MS PGothic" charset="0"/>
        </a:defRPr>
      </a:lvl1pPr>
      <a:lvl2pPr marL="515938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Symbol" panose="05050102010706020507" pitchFamily="18" charset="2"/>
        <a:buChar char="-"/>
        <a:defRPr sz="1600">
          <a:solidFill>
            <a:srgbClr val="000000"/>
          </a:solidFill>
          <a:latin typeface="+mn-lt"/>
          <a:ea typeface="MS PGothic" panose="020B0600070205080204" pitchFamily="50" charset="-128"/>
          <a:cs typeface="MS PGothic" charset="0"/>
        </a:defRPr>
      </a:lvl2pPr>
      <a:lvl3pPr marL="746125" indent="-1127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000000"/>
          </a:solidFill>
          <a:latin typeface="+mn-lt"/>
          <a:ea typeface="MS PGothic" panose="020B0600070205080204" pitchFamily="50" charset="-128"/>
          <a:cs typeface="MS PGothic" charset="0"/>
        </a:defRPr>
      </a:lvl3pPr>
      <a:lvl4pPr marL="1430338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000000"/>
          </a:solidFill>
          <a:latin typeface="+mn-lt"/>
          <a:ea typeface="MS PGothic" panose="020B0600070205080204" pitchFamily="50" charset="-128"/>
          <a:cs typeface="MS PGothic" charset="0"/>
        </a:defRPr>
      </a:lvl4pPr>
      <a:lvl5pPr marL="1719263" indent="-79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1200">
          <a:solidFill>
            <a:srgbClr val="000000"/>
          </a:solidFill>
          <a:latin typeface="+mn-lt"/>
          <a:ea typeface="MS PGothic" panose="020B0600070205080204" pitchFamily="50" charset="-128"/>
          <a:cs typeface="MS PGothic" charset="0"/>
        </a:defRPr>
      </a:lvl5pPr>
      <a:lvl6pPr marL="21764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rgbClr val="000000"/>
          </a:solidFill>
          <a:latin typeface="+mn-lt"/>
        </a:defRPr>
      </a:lvl6pPr>
      <a:lvl7pPr marL="26336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rgbClr val="000000"/>
          </a:solidFill>
          <a:latin typeface="+mn-lt"/>
        </a:defRPr>
      </a:lvl7pPr>
      <a:lvl8pPr marL="30908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rgbClr val="000000"/>
          </a:solidFill>
          <a:latin typeface="+mn-lt"/>
        </a:defRPr>
      </a:lvl8pPr>
      <a:lvl9pPr marL="35480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3404711" y="3469150"/>
            <a:ext cx="2355163" cy="2656069"/>
          </a:xfrm>
          <a:prstGeom prst="roundRect">
            <a:avLst/>
          </a:prstGeom>
          <a:solidFill>
            <a:srgbClr val="FFFF66"/>
          </a:solidFill>
          <a:ln>
            <a:solidFill>
              <a:srgbClr val="FBE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ounded Rectangle 20"/>
          <p:cNvSpPr/>
          <p:nvPr/>
        </p:nvSpPr>
        <p:spPr>
          <a:xfrm>
            <a:off x="786677" y="3469150"/>
            <a:ext cx="2355163" cy="2656069"/>
          </a:xfrm>
          <a:prstGeom prst="roundRect">
            <a:avLst/>
          </a:prstGeom>
          <a:solidFill>
            <a:srgbClr val="FFFF66"/>
          </a:solidFill>
          <a:ln>
            <a:solidFill>
              <a:srgbClr val="FBE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81354"/>
            <a:ext cx="8904287" cy="235449"/>
          </a:xfrm>
        </p:spPr>
        <p:txBody>
          <a:bodyPr/>
          <a:lstStyle/>
          <a:p>
            <a:r>
              <a:rPr kumimoji="1" lang="en-US" altLang="ja-JP" sz="1800" dirty="0" err="1" smtClean="0"/>
              <a:t>Symphoware</a:t>
            </a:r>
            <a:r>
              <a:rPr kumimoji="1" lang="en-US" altLang="ja-JP" sz="1800" dirty="0" smtClean="0"/>
              <a:t> Mirroring Controller’s requirement for Storage</a:t>
            </a:r>
            <a:endParaRPr kumimoji="1" lang="ja-JP" altLang="en-US" sz="1800" dirty="0"/>
          </a:p>
        </p:txBody>
      </p:sp>
      <p:sp>
        <p:nvSpPr>
          <p:cNvPr id="32" name="正方形/長方形 45"/>
          <p:cNvSpPr/>
          <p:nvPr/>
        </p:nvSpPr>
        <p:spPr>
          <a:xfrm>
            <a:off x="1589581" y="1245568"/>
            <a:ext cx="3363224" cy="549474"/>
          </a:xfrm>
          <a:prstGeom prst="rect">
            <a:avLst/>
          </a:prstGeom>
          <a:pattFill prst="pct70">
            <a:fgClr>
              <a:sysClr val="window" lastClr="FFFFFF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AP Server (SBT Banking Office)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46"/>
          <p:cNvSpPr/>
          <p:nvPr/>
        </p:nvSpPr>
        <p:spPr>
          <a:xfrm>
            <a:off x="782082" y="2411379"/>
            <a:ext cx="2314816" cy="846691"/>
          </a:xfrm>
          <a:prstGeom prst="rect">
            <a:avLst/>
          </a:prstGeom>
          <a:pattFill prst="pct70">
            <a:fgClr>
              <a:sysClr val="window" lastClr="FFFFFF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DB</a:t>
            </a:r>
            <a:r>
              <a:rPr kumimoji="1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Server</a:t>
            </a:r>
            <a:r>
              <a:rPr kumimoji="1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(Primary)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47"/>
          <p:cNvSpPr/>
          <p:nvPr/>
        </p:nvSpPr>
        <p:spPr>
          <a:xfrm>
            <a:off x="3429369" y="2400908"/>
            <a:ext cx="2320430" cy="846691"/>
          </a:xfrm>
          <a:prstGeom prst="rect">
            <a:avLst/>
          </a:prstGeom>
          <a:pattFill prst="pct70">
            <a:fgClr>
              <a:sysClr val="window" lastClr="FFFFFF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DB Server (Secondary)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矢印コネクタ 437"/>
          <p:cNvCxnSpPr/>
          <p:nvPr/>
        </p:nvCxnSpPr>
        <p:spPr>
          <a:xfrm rot="5400000">
            <a:off x="2042951" y="1437359"/>
            <a:ext cx="616337" cy="1331702"/>
          </a:xfrm>
          <a:prstGeom prst="bentConnector3">
            <a:avLst>
              <a:gd name="adj1" fmla="val 4183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36" name="正方形/長方形 103"/>
          <p:cNvSpPr/>
          <p:nvPr/>
        </p:nvSpPr>
        <p:spPr>
          <a:xfrm>
            <a:off x="2108530" y="1491228"/>
            <a:ext cx="2314816" cy="235230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Symfoware</a:t>
            </a:r>
            <a:r>
              <a:rPr kumimoji="1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Connection Manager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cxnSp>
        <p:nvCxnSpPr>
          <p:cNvPr id="37" name="直線矢印コネクタ 437"/>
          <p:cNvCxnSpPr/>
          <p:nvPr/>
        </p:nvCxnSpPr>
        <p:spPr>
          <a:xfrm rot="5400000">
            <a:off x="2142394" y="1437359"/>
            <a:ext cx="616337" cy="1331702"/>
          </a:xfrm>
          <a:prstGeom prst="bentConnector3">
            <a:avLst>
              <a:gd name="adj1" fmla="val 5408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38" name="直線矢印コネクタ 437"/>
          <p:cNvCxnSpPr/>
          <p:nvPr/>
        </p:nvCxnSpPr>
        <p:spPr>
          <a:xfrm rot="5400000">
            <a:off x="2572407" y="1437359"/>
            <a:ext cx="616337" cy="1331702"/>
          </a:xfrm>
          <a:prstGeom prst="bentConnector3">
            <a:avLst>
              <a:gd name="adj1" fmla="val 64286"/>
            </a:avLst>
          </a:prstGeom>
          <a:noFill/>
          <a:ln w="25400" cap="flat" cmpd="sng" algn="ctr">
            <a:solidFill>
              <a:srgbClr val="00B0F0"/>
            </a:solidFill>
            <a:prstDash val="solid"/>
            <a:miter lim="800000"/>
            <a:headEnd type="none"/>
            <a:tailEnd type="triangle"/>
          </a:ln>
          <a:effectLst/>
        </p:spPr>
      </p:cxnSp>
      <p:cxnSp>
        <p:nvCxnSpPr>
          <p:cNvPr id="39" name="直線矢印コネクタ 437"/>
          <p:cNvCxnSpPr/>
          <p:nvPr/>
        </p:nvCxnSpPr>
        <p:spPr>
          <a:xfrm rot="5400000">
            <a:off x="2674657" y="1440165"/>
            <a:ext cx="616337" cy="1326090"/>
          </a:xfrm>
          <a:prstGeom prst="bentConnector3">
            <a:avLst>
              <a:gd name="adj1" fmla="val 76531"/>
            </a:avLst>
          </a:prstGeom>
          <a:noFill/>
          <a:ln w="25400" cap="flat" cmpd="sng" algn="ctr">
            <a:solidFill>
              <a:srgbClr val="00B0F0"/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40" name="正方形/長方形 122"/>
          <p:cNvSpPr/>
          <p:nvPr/>
        </p:nvSpPr>
        <p:spPr>
          <a:xfrm>
            <a:off x="1952345" y="1832243"/>
            <a:ext cx="426800" cy="26573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[1]</a:t>
            </a:r>
            <a:endParaRPr kumimoji="1" lang="ja-JP" altLang="en-US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125"/>
          <p:cNvSpPr/>
          <p:nvPr/>
        </p:nvSpPr>
        <p:spPr>
          <a:xfrm>
            <a:off x="3210176" y="1921561"/>
            <a:ext cx="481405" cy="28608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[4]</a:t>
            </a:r>
            <a:endParaRPr kumimoji="1" lang="ja-JP" altLang="en-US" sz="10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133"/>
          <p:cNvSpPr/>
          <p:nvPr/>
        </p:nvSpPr>
        <p:spPr>
          <a:xfrm>
            <a:off x="824103" y="2597398"/>
            <a:ext cx="2181231" cy="26559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Symfoware</a:t>
            </a:r>
            <a:r>
              <a:rPr kumimoji="1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Mirroring Controller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134"/>
          <p:cNvSpPr/>
          <p:nvPr/>
        </p:nvSpPr>
        <p:spPr>
          <a:xfrm>
            <a:off x="3513937" y="2597398"/>
            <a:ext cx="2181232" cy="26559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Symfoware</a:t>
            </a:r>
            <a:r>
              <a:rPr kumimoji="1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Mirroring Controller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135"/>
          <p:cNvSpPr/>
          <p:nvPr/>
        </p:nvSpPr>
        <p:spPr>
          <a:xfrm>
            <a:off x="815174" y="2922679"/>
            <a:ext cx="2181231" cy="261571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Storage Copy Service Management</a:t>
            </a:r>
            <a:endParaRPr kumimoji="1" lang="ja-JP" alt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136"/>
          <p:cNvSpPr/>
          <p:nvPr/>
        </p:nvSpPr>
        <p:spPr>
          <a:xfrm>
            <a:off x="3505007" y="2922679"/>
            <a:ext cx="2181232" cy="261571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36000" rIns="3600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Storage Copy Service Management</a:t>
            </a:r>
            <a:endParaRPr kumimoji="1" lang="ja-JP" alt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54" name="フローチャート : 磁気ディスク 49"/>
          <p:cNvSpPr/>
          <p:nvPr/>
        </p:nvSpPr>
        <p:spPr>
          <a:xfrm>
            <a:off x="1796913" y="3828678"/>
            <a:ext cx="1102547" cy="750069"/>
          </a:xfrm>
          <a:prstGeom prst="flowChartMagneticDisk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DB</a:t>
            </a:r>
            <a:r>
              <a:rPr kumimoji="1" lang="en-US" altLang="ja-JP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 data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Raw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55" name="フローチャート : 磁気ディスク 50"/>
          <p:cNvSpPr/>
          <p:nvPr/>
        </p:nvSpPr>
        <p:spPr>
          <a:xfrm>
            <a:off x="928576" y="4620550"/>
            <a:ext cx="990718" cy="634948"/>
          </a:xfrm>
          <a:prstGeom prst="flowChartMagneticDisk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RLC</a:t>
            </a:r>
            <a:r>
              <a:rPr kumimoji="1" lang="en-US" altLang="ja-JP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 file 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Raw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(update </a:t>
            </a:r>
            <a:r>
              <a:rPr kumimoji="1" lang="en-US" altLang="ja-JP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log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59" name="正方形/長方形 101"/>
          <p:cNvSpPr/>
          <p:nvPr/>
        </p:nvSpPr>
        <p:spPr>
          <a:xfrm>
            <a:off x="3327457" y="3584864"/>
            <a:ext cx="1373537" cy="32304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RERUN</a:t>
            </a:r>
            <a:r>
              <a:rPr kumimoji="1" lang="en-US" altLang="ja-JP" sz="1000" kern="0" dirty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kern="0" dirty="0" smtClean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log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/>
            </a:r>
            <a:b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</a:br>
            <a:r>
              <a:rPr kumimoji="1" lang="en-US" altLang="ja-JP" sz="1000" kern="0" dirty="0" smtClean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Extraction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/</a:t>
            </a:r>
            <a:r>
              <a:rPr kumimoji="1" lang="en-US" altLang="ja-JP" sz="1000" kern="0" dirty="0" smtClean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Reflect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cxnSp>
        <p:nvCxnSpPr>
          <p:cNvPr id="66" name="直線矢印コネクタ 437"/>
          <p:cNvCxnSpPr/>
          <p:nvPr/>
        </p:nvCxnSpPr>
        <p:spPr>
          <a:xfrm>
            <a:off x="2056074" y="4751518"/>
            <a:ext cx="1635508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437"/>
          <p:cNvCxnSpPr/>
          <p:nvPr/>
        </p:nvCxnSpPr>
        <p:spPr>
          <a:xfrm>
            <a:off x="2066580" y="4856225"/>
            <a:ext cx="1635508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437"/>
          <p:cNvCxnSpPr/>
          <p:nvPr/>
        </p:nvCxnSpPr>
        <p:spPr>
          <a:xfrm>
            <a:off x="2056074" y="5052523"/>
            <a:ext cx="1635508" cy="0"/>
          </a:xfrm>
          <a:prstGeom prst="straightConnector1">
            <a:avLst/>
          </a:prstGeom>
          <a:ln w="25400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437"/>
          <p:cNvCxnSpPr/>
          <p:nvPr/>
        </p:nvCxnSpPr>
        <p:spPr>
          <a:xfrm>
            <a:off x="2066580" y="5186449"/>
            <a:ext cx="1635508" cy="0"/>
          </a:xfrm>
          <a:prstGeom prst="straightConnector1">
            <a:avLst/>
          </a:prstGeom>
          <a:ln w="25400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123"/>
          <p:cNvSpPr/>
          <p:nvPr/>
        </p:nvSpPr>
        <p:spPr>
          <a:xfrm>
            <a:off x="763169" y="3818984"/>
            <a:ext cx="539724" cy="269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[2-1]</a:t>
            </a:r>
            <a:endParaRPr kumimoji="1" lang="ja-JP" altLang="en-US" sz="10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124"/>
          <p:cNvSpPr/>
          <p:nvPr/>
        </p:nvSpPr>
        <p:spPr>
          <a:xfrm>
            <a:off x="2726446" y="4506555"/>
            <a:ext cx="397086" cy="269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[3]</a:t>
            </a:r>
            <a:endParaRPr kumimoji="1" lang="ja-JP" altLang="en-US" sz="10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127"/>
          <p:cNvSpPr/>
          <p:nvPr/>
        </p:nvSpPr>
        <p:spPr>
          <a:xfrm>
            <a:off x="1268176" y="3558316"/>
            <a:ext cx="398136" cy="292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00B0F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[5]</a:t>
            </a:r>
            <a:endParaRPr kumimoji="1" lang="ja-JP" altLang="en-US" sz="1000" b="1" dirty="0">
              <a:solidFill>
                <a:srgbClr val="00B0F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128"/>
          <p:cNvSpPr/>
          <p:nvPr/>
        </p:nvSpPr>
        <p:spPr>
          <a:xfrm>
            <a:off x="4238687" y="3553366"/>
            <a:ext cx="408414" cy="269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00B05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[8]</a:t>
            </a:r>
            <a:endParaRPr kumimoji="1" lang="ja-JP" altLang="en-US" sz="1000" b="1" dirty="0">
              <a:solidFill>
                <a:srgbClr val="00B05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181218" y="1398205"/>
            <a:ext cx="2667132" cy="28777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50" b="1" u="sng" dirty="0" smtClean="0"/>
              <a:t>Mirroring Controller</a:t>
            </a:r>
            <a:r>
              <a:rPr lang="en-US" altLang="ja-JP" sz="1050" b="1" u="sng" dirty="0" smtClean="0"/>
              <a:t>’s data linkage process.</a:t>
            </a:r>
            <a:endParaRPr lang="en-US" altLang="ja-JP" sz="1050" b="1" u="sng" dirty="0"/>
          </a:p>
          <a:p>
            <a:endParaRPr lang="ja-JP" altLang="en-US" sz="1000" dirty="0" smtClean="0"/>
          </a:p>
          <a:p>
            <a:r>
              <a:rPr lang="en-US" altLang="ja-JP" sz="1000" dirty="0" smtClean="0"/>
              <a:t>[1]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Start transaction at source DB(data update</a:t>
            </a:r>
            <a:r>
              <a:rPr lang="ja-JP" altLang="en-US" sz="1000" dirty="0" smtClean="0"/>
              <a:t>)</a:t>
            </a:r>
          </a:p>
          <a:p>
            <a:r>
              <a:rPr lang="en-US" altLang="ja-JP" sz="1000" dirty="0" smtClean="0"/>
              <a:t>[2-1] DB data update log is written on RLC file in primary storage.</a:t>
            </a:r>
            <a:endParaRPr lang="ja-JP" altLang="en-US" sz="1000" dirty="0" smtClean="0"/>
          </a:p>
          <a:p>
            <a:r>
              <a:rPr lang="en-US" altLang="ja-JP" sz="1000" dirty="0" smtClean="0"/>
              <a:t>[2-2]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DB data update.</a:t>
            </a:r>
          </a:p>
          <a:p>
            <a:r>
              <a:rPr lang="en-US" altLang="ja-JP" sz="1000" dirty="0" smtClean="0"/>
              <a:t>[3]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Remote copy from source RLC to Target RLC. </a:t>
            </a:r>
            <a:endParaRPr lang="ja-JP" altLang="en-US" sz="1000" dirty="0" smtClean="0"/>
          </a:p>
          <a:p>
            <a:r>
              <a:rPr lang="en-US" altLang="ja-JP" sz="1000" dirty="0" smtClean="0"/>
              <a:t>[4]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Return commit from source DB.</a:t>
            </a:r>
            <a:endParaRPr lang="ja-JP" altLang="en-US" sz="1000" dirty="0" smtClean="0"/>
          </a:p>
          <a:p>
            <a:r>
              <a:rPr lang="en-US" altLang="ja-JP" sz="1000" dirty="0" smtClean="0"/>
              <a:t>[5]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Commit log is written on source RLC.</a:t>
            </a:r>
            <a:endParaRPr lang="ja-JP" altLang="en-US" sz="1000" dirty="0" smtClean="0"/>
          </a:p>
          <a:p>
            <a:r>
              <a:rPr lang="en-US" altLang="ja-JP" sz="1000" dirty="0" smtClean="0"/>
              <a:t>[6]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Remote copy from source RLC to Target RLC.</a:t>
            </a:r>
          </a:p>
          <a:p>
            <a:r>
              <a:rPr lang="en-US" altLang="ja-JP" sz="1000" dirty="0" smtClean="0"/>
              <a:t>[7]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Commit of transaction of [1] is finished at source DB.</a:t>
            </a:r>
            <a:endParaRPr lang="ja-JP" altLang="en-US" sz="1000" dirty="0" smtClean="0"/>
          </a:p>
          <a:p>
            <a:r>
              <a:rPr lang="en-US" altLang="ja-JP" sz="1000" dirty="0" smtClean="0"/>
              <a:t>[8] DB date update log stored on Target RLC is written on DB date.</a:t>
            </a:r>
            <a:r>
              <a:rPr lang="ja-JP" altLang="en-US" sz="1000" dirty="0" smtClean="0"/>
              <a:t> (</a:t>
            </a:r>
            <a:r>
              <a:rPr lang="en-US" altLang="ja-JP" sz="1000" dirty="0" err="1" smtClean="0"/>
              <a:t>async</a:t>
            </a:r>
            <a:r>
              <a:rPr lang="ja-JP" altLang="en-US" sz="1000" dirty="0" smtClean="0"/>
              <a:t>)</a:t>
            </a:r>
            <a:endParaRPr lang="ja-JP" alt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40749" y="6109986"/>
            <a:ext cx="4128747" cy="569496"/>
            <a:chOff x="440749" y="6026300"/>
            <a:chExt cx="4128747" cy="569496"/>
          </a:xfrm>
        </p:grpSpPr>
        <p:cxnSp>
          <p:nvCxnSpPr>
            <p:cNvPr id="120" name="直線矢印コネクタ 437"/>
            <p:cNvCxnSpPr/>
            <p:nvPr/>
          </p:nvCxnSpPr>
          <p:spPr>
            <a:xfrm>
              <a:off x="1010136" y="6178178"/>
              <a:ext cx="425937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headEnd type="none"/>
              <a:tailEnd type="triangle"/>
            </a:ln>
            <a:effectLst/>
          </p:spPr>
        </p:cxnSp>
        <p:cxnSp>
          <p:nvCxnSpPr>
            <p:cNvPr id="121" name="直線矢印コネクタ 437"/>
            <p:cNvCxnSpPr/>
            <p:nvPr/>
          </p:nvCxnSpPr>
          <p:spPr>
            <a:xfrm>
              <a:off x="1010136" y="6317266"/>
              <a:ext cx="437143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B0F0"/>
              </a:solidFill>
              <a:prstDash val="solid"/>
              <a:miter lim="800000"/>
              <a:headEnd type="none"/>
              <a:tailEnd type="triangle"/>
            </a:ln>
            <a:effectLst/>
          </p:spPr>
        </p:cxnSp>
        <p:cxnSp>
          <p:nvCxnSpPr>
            <p:cNvPr id="122" name="直線矢印コネクタ 437"/>
            <p:cNvCxnSpPr/>
            <p:nvPr/>
          </p:nvCxnSpPr>
          <p:spPr>
            <a:xfrm>
              <a:off x="1010136" y="6464375"/>
              <a:ext cx="437143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miter lim="800000"/>
              <a:headEnd type="none"/>
              <a:tailEnd type="triangle"/>
            </a:ln>
            <a:effectLst/>
          </p:spPr>
        </p:cxnSp>
        <p:sp>
          <p:nvSpPr>
            <p:cNvPr id="123" name="Rectangle 122"/>
            <p:cNvSpPr/>
            <p:nvPr/>
          </p:nvSpPr>
          <p:spPr>
            <a:xfrm>
              <a:off x="1396351" y="6041798"/>
              <a:ext cx="317314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000" dirty="0"/>
                <a:t>S</a:t>
              </a:r>
              <a:r>
                <a:rPr lang="en-US" altLang="ja-JP" sz="1000" dirty="0" smtClean="0"/>
                <a:t>ync with SQL statement</a:t>
              </a:r>
              <a:r>
                <a:rPr lang="ja-JP" altLang="en-US" sz="1000" dirty="0" smtClean="0"/>
                <a:t>(</a:t>
              </a:r>
              <a:r>
                <a:rPr lang="en-US" altLang="ja-JP" sz="1000" dirty="0" smtClean="0"/>
                <a:t>user data update</a:t>
              </a:r>
              <a:r>
                <a:rPr lang="ja-JP" altLang="en-US" sz="1000" dirty="0" smtClean="0"/>
                <a:t>)</a:t>
              </a:r>
              <a:r>
                <a:rPr lang="en-US" altLang="ja-JP" sz="1000" dirty="0" smtClean="0"/>
                <a:t>.</a:t>
              </a:r>
              <a:endParaRPr lang="ja-JP" altLang="en-US" sz="1000" dirty="0"/>
            </a:p>
            <a:p>
              <a:r>
                <a:rPr lang="en-US" altLang="ja-JP" sz="1000" dirty="0" smtClean="0"/>
                <a:t>Sync with Commit statement.</a:t>
              </a:r>
              <a:endParaRPr lang="ja-JP" altLang="en-US" sz="1000" dirty="0"/>
            </a:p>
            <a:p>
              <a:r>
                <a:rPr lang="en-US" altLang="ja-JP" sz="1000" dirty="0" err="1" smtClean="0"/>
                <a:t>Async</a:t>
              </a:r>
              <a:r>
                <a:rPr lang="en-US" altLang="ja-JP" sz="1000" dirty="0" smtClean="0"/>
                <a:t> with script of Mirroring Controller</a:t>
              </a:r>
              <a:endParaRPr lang="ja-JP" altLang="en-US" sz="1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40749" y="6026300"/>
              <a:ext cx="700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000" dirty="0" smtClean="0"/>
                <a:t>Graph </a:t>
              </a:r>
              <a:br>
                <a:rPr lang="en-US" altLang="ja-JP" sz="1000" dirty="0" smtClean="0"/>
              </a:br>
              <a:r>
                <a:rPr lang="en-US" altLang="ja-JP" sz="1000" dirty="0" smtClean="0"/>
                <a:t>legends: </a:t>
              </a:r>
              <a:endParaRPr lang="ja-JP" altLang="en-US" sz="1000" dirty="0"/>
            </a:p>
          </p:txBody>
        </p:sp>
      </p:grpSp>
      <p:sp>
        <p:nvSpPr>
          <p:cNvPr id="83" name="フローチャート : 磁気ディスク 49"/>
          <p:cNvSpPr/>
          <p:nvPr/>
        </p:nvSpPr>
        <p:spPr>
          <a:xfrm>
            <a:off x="4580728" y="3828678"/>
            <a:ext cx="1102547" cy="750069"/>
          </a:xfrm>
          <a:prstGeom prst="flowChartMagneticDisk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DB</a:t>
            </a:r>
            <a:r>
              <a:rPr kumimoji="1" lang="en-US" altLang="ja-JP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 data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Raw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84" name="フローチャート : 磁気ディスク 50"/>
          <p:cNvSpPr/>
          <p:nvPr/>
        </p:nvSpPr>
        <p:spPr>
          <a:xfrm>
            <a:off x="3824178" y="4620550"/>
            <a:ext cx="1003744" cy="634948"/>
          </a:xfrm>
          <a:prstGeom prst="flowChartMagneticDisk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RLC</a:t>
            </a:r>
            <a:r>
              <a:rPr kumimoji="1" lang="en-US" altLang="ja-JP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 file 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Raw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(</a:t>
            </a:r>
            <a:r>
              <a:rPr kumimoji="1" lang="en-US" altLang="ja-JP" sz="1000" kern="0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update log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cxnSp>
        <p:nvCxnSpPr>
          <p:cNvPr id="85" name="直線矢印コネクタ 437"/>
          <p:cNvCxnSpPr/>
          <p:nvPr/>
        </p:nvCxnSpPr>
        <p:spPr>
          <a:xfrm>
            <a:off x="1823930" y="3266900"/>
            <a:ext cx="211727" cy="607507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437"/>
          <p:cNvCxnSpPr/>
          <p:nvPr/>
        </p:nvCxnSpPr>
        <p:spPr>
          <a:xfrm>
            <a:off x="1894450" y="3266900"/>
            <a:ext cx="202047" cy="561777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123"/>
          <p:cNvSpPr/>
          <p:nvPr/>
        </p:nvSpPr>
        <p:spPr>
          <a:xfrm>
            <a:off x="1974880" y="3453103"/>
            <a:ext cx="539724" cy="269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[2-2]</a:t>
            </a:r>
            <a:endParaRPr kumimoji="1" lang="ja-JP" altLang="en-US" sz="1000" b="1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11800" y="3246309"/>
            <a:ext cx="456312" cy="1374241"/>
            <a:chOff x="1055384" y="3246309"/>
            <a:chExt cx="456312" cy="1593198"/>
          </a:xfrm>
        </p:grpSpPr>
        <p:cxnSp>
          <p:nvCxnSpPr>
            <p:cNvPr id="63" name="直線矢印コネクタ 437"/>
            <p:cNvCxnSpPr/>
            <p:nvPr/>
          </p:nvCxnSpPr>
          <p:spPr>
            <a:xfrm flipH="1">
              <a:off x="1055384" y="3269087"/>
              <a:ext cx="10269" cy="1557401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437"/>
            <p:cNvCxnSpPr/>
            <p:nvPr/>
          </p:nvCxnSpPr>
          <p:spPr>
            <a:xfrm flipH="1">
              <a:off x="1136901" y="3266900"/>
              <a:ext cx="15114" cy="157022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437"/>
            <p:cNvCxnSpPr/>
            <p:nvPr/>
          </p:nvCxnSpPr>
          <p:spPr>
            <a:xfrm>
              <a:off x="1507199" y="3246309"/>
              <a:ext cx="4497" cy="1589578"/>
            </a:xfrm>
            <a:prstGeom prst="straightConnector1">
              <a:avLst/>
            </a:prstGeom>
            <a:ln w="25400">
              <a:solidFill>
                <a:srgbClr val="00B0F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矢印コネクタ 437"/>
            <p:cNvCxnSpPr/>
            <p:nvPr/>
          </p:nvCxnSpPr>
          <p:spPr>
            <a:xfrm>
              <a:off x="1415718" y="3282787"/>
              <a:ext cx="0" cy="1556720"/>
            </a:xfrm>
            <a:prstGeom prst="straightConnector1">
              <a:avLst/>
            </a:prstGeom>
            <a:ln w="25400">
              <a:solidFill>
                <a:srgbClr val="00B0F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正方形/長方形 127"/>
          <p:cNvSpPr/>
          <p:nvPr/>
        </p:nvSpPr>
        <p:spPr>
          <a:xfrm>
            <a:off x="2732387" y="4820218"/>
            <a:ext cx="398136" cy="292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00B0F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[6]</a:t>
            </a:r>
            <a:endParaRPr kumimoji="1" lang="ja-JP" altLang="en-US" sz="1000" b="1" dirty="0">
              <a:solidFill>
                <a:srgbClr val="00B0F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103" name="正方形/長方形 127"/>
          <p:cNvSpPr/>
          <p:nvPr/>
        </p:nvSpPr>
        <p:spPr>
          <a:xfrm>
            <a:off x="1619286" y="3553366"/>
            <a:ext cx="398136" cy="292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dirty="0" smtClean="0">
                <a:solidFill>
                  <a:srgbClr val="00B0F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[7]</a:t>
            </a:r>
            <a:endParaRPr kumimoji="1" lang="ja-JP" altLang="en-US" sz="1000" b="1" dirty="0">
              <a:solidFill>
                <a:srgbClr val="00B0F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41734" y="4557322"/>
            <a:ext cx="4930172" cy="1355018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1"/>
          <p:cNvSpPr/>
          <p:nvPr/>
        </p:nvSpPr>
        <p:spPr>
          <a:xfrm>
            <a:off x="889862" y="5855005"/>
            <a:ext cx="1306755" cy="32304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kern="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Primary Storage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0" name="直線矢印コネクタ 437"/>
          <p:cNvCxnSpPr/>
          <p:nvPr/>
        </p:nvCxnSpPr>
        <p:spPr>
          <a:xfrm rot="5400000">
            <a:off x="3565343" y="3957318"/>
            <a:ext cx="1422456" cy="13970"/>
          </a:xfrm>
          <a:prstGeom prst="bentConnector3">
            <a:avLst>
              <a:gd name="adj1" fmla="val 50000"/>
            </a:avLst>
          </a:prstGeom>
          <a:ln w="25400">
            <a:solidFill>
              <a:srgbClr val="00B05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437"/>
          <p:cNvCxnSpPr/>
          <p:nvPr/>
        </p:nvCxnSpPr>
        <p:spPr>
          <a:xfrm rot="16200000" flipV="1">
            <a:off x="4408550" y="3250801"/>
            <a:ext cx="552310" cy="637826"/>
          </a:xfrm>
          <a:prstGeom prst="bentConnector3">
            <a:avLst>
              <a:gd name="adj1" fmla="val 50000"/>
            </a:avLst>
          </a:prstGeom>
          <a:ln w="25400">
            <a:solidFill>
              <a:srgbClr val="00B05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左右矢印 53"/>
          <p:cNvSpPr/>
          <p:nvPr/>
        </p:nvSpPr>
        <p:spPr>
          <a:xfrm>
            <a:off x="2965623" y="3816272"/>
            <a:ext cx="1539881" cy="717875"/>
          </a:xfrm>
          <a:prstGeom prst="leftRightArrow">
            <a:avLst>
              <a:gd name="adj1" fmla="val 50000"/>
              <a:gd name="adj2" fmla="val 22727"/>
            </a:avLst>
          </a:prstGeom>
          <a:solidFill>
            <a:srgbClr val="A5A5A5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kern="0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Logical</a:t>
            </a:r>
            <a:br>
              <a:rPr kumimoji="1" lang="en-US" altLang="ja-JP" kern="0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kumimoji="1" lang="en-US" altLang="ja-JP" kern="0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Mirror image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66699" y="662581"/>
            <a:ext cx="8696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Mirroring Controller requires </a:t>
            </a:r>
            <a:r>
              <a:rPr kumimoji="1" lang="en-US" altLang="ja-JP" sz="1600" b="1" u="sng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DS8000 to allow read and write of Secondary volume of Metro Mirror</a:t>
            </a:r>
            <a:r>
              <a:rPr kumimoji="1" lang="en-US" altLang="ja-JP" sz="1600" kern="0" dirty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.</a:t>
            </a:r>
          </a:p>
        </p:txBody>
      </p:sp>
      <p:sp>
        <p:nvSpPr>
          <p:cNvPr id="57" name="正方形/長方形 101"/>
          <p:cNvSpPr/>
          <p:nvPr/>
        </p:nvSpPr>
        <p:spPr>
          <a:xfrm>
            <a:off x="503120" y="4080229"/>
            <a:ext cx="800331" cy="3507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RERUN</a:t>
            </a:r>
            <a:r>
              <a:rPr kumimoji="1" lang="en-US" altLang="ja-JP" sz="1000" kern="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000" kern="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log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/>
            </a:r>
            <a:b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</a:br>
            <a:r>
              <a:rPr kumimoji="1" lang="en-US" altLang="ja-JP" sz="1000" kern="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Capturing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62" name="フローチャート : 磁気ディスク 50"/>
          <p:cNvSpPr/>
          <p:nvPr/>
        </p:nvSpPr>
        <p:spPr>
          <a:xfrm>
            <a:off x="1872581" y="5310100"/>
            <a:ext cx="990718" cy="509209"/>
          </a:xfrm>
          <a:prstGeom prst="flowChartMagneticDisk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RLM (Control</a:t>
            </a:r>
            <a:r>
              <a:rPr kumimoji="1" lang="en-US" altLang="ja-JP" sz="1000" kern="0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Data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64" name="フローチャート : 磁気ディスク 50"/>
          <p:cNvSpPr/>
          <p:nvPr/>
        </p:nvSpPr>
        <p:spPr>
          <a:xfrm>
            <a:off x="4684705" y="5308961"/>
            <a:ext cx="990718" cy="509209"/>
          </a:xfrm>
          <a:prstGeom prst="flowChartMagneticDisk">
            <a:avLst/>
          </a:prstGeom>
          <a:solidFill>
            <a:srgbClr val="4472C4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RLM (Control</a:t>
            </a:r>
            <a:r>
              <a:rPr kumimoji="1" lang="en-US" altLang="ja-JP" sz="1000" kern="0" dirty="0" smtClean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Data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)</a:t>
            </a:r>
            <a:endParaRPr kumimoji="1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06" name="正方形/長方形 101"/>
          <p:cNvSpPr/>
          <p:nvPr/>
        </p:nvSpPr>
        <p:spPr>
          <a:xfrm>
            <a:off x="3543138" y="5840322"/>
            <a:ext cx="1532959" cy="32304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kern="0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Secondary Storage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7" name="直線矢印コネクタ 437"/>
          <p:cNvCxnSpPr/>
          <p:nvPr/>
        </p:nvCxnSpPr>
        <p:spPr>
          <a:xfrm>
            <a:off x="2966463" y="5529564"/>
            <a:ext cx="1635508" cy="0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437"/>
          <p:cNvCxnSpPr/>
          <p:nvPr/>
        </p:nvCxnSpPr>
        <p:spPr>
          <a:xfrm>
            <a:off x="2976969" y="5634271"/>
            <a:ext cx="1635508" cy="0"/>
          </a:xfrm>
          <a:prstGeom prst="straightConnector1">
            <a:avLst/>
          </a:prstGeom>
          <a:ln w="25400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角丸四角形吹き出し 132"/>
          <p:cNvSpPr/>
          <p:nvPr/>
        </p:nvSpPr>
        <p:spPr>
          <a:xfrm>
            <a:off x="5368956" y="6004482"/>
            <a:ext cx="3305816" cy="600198"/>
          </a:xfrm>
          <a:prstGeom prst="wedgeRoundRectCallout">
            <a:avLst>
              <a:gd name="adj1" fmla="val -72773"/>
              <a:gd name="adj2" fmla="val -82433"/>
              <a:gd name="adj3" fmla="val 16667"/>
            </a:avLst>
          </a:prstGeom>
          <a:solidFill>
            <a:srgbClr val="FFC000">
              <a:lumMod val="40000"/>
              <a:lumOff val="60000"/>
            </a:srgbClr>
          </a:solidFill>
          <a:ln w="19050" cap="flat" cmpd="sng" algn="ctr">
            <a:solidFill>
              <a:srgbClr val="C00000"/>
            </a:solidFill>
            <a:prstDash val="dash"/>
            <a:miter lim="800000"/>
          </a:ln>
          <a:effectLst/>
        </p:spPr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kern="0" noProof="0" dirty="0" smtClean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This part uses storage mirroring function.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kern="0" dirty="0" smtClean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Mirroring Controller requires </a:t>
            </a:r>
            <a:r>
              <a:rPr kumimoji="1" lang="en-US" altLang="ja-JP" sz="1200" b="1" u="sng" kern="0" dirty="0" smtClean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DS8000 to allow read and write of Secondary volume of Metro Mirror</a:t>
            </a:r>
            <a:r>
              <a:rPr kumimoji="1" lang="en-US" altLang="ja-JP" kern="0" dirty="0" smtClean="0">
                <a:solidFill>
                  <a:sysClr val="windowText" lastClr="000000"/>
                </a:solidFill>
                <a:latin typeface="Calibri" panose="020F0502020204030204"/>
                <a:ea typeface="ＭＳ Ｐゴシック" panose="020B0600070205080204" pitchFamily="50" charset="-128"/>
              </a:rPr>
              <a:t>.</a:t>
            </a:r>
            <a:endParaRPr kumimoji="1" lang="en-US" altLang="ja-JP" kern="0" noProof="0" dirty="0" smtClean="0">
              <a:solidFill>
                <a:sysClr val="windowText" lastClr="000000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0" name="Arc 9"/>
          <p:cNvSpPr/>
          <p:nvPr/>
        </p:nvSpPr>
        <p:spPr>
          <a:xfrm rot="14913926" flipH="1">
            <a:off x="-90054" y="3255787"/>
            <a:ext cx="2969788" cy="1785795"/>
          </a:xfrm>
          <a:prstGeom prst="arc">
            <a:avLst>
              <a:gd name="adj1" fmla="val 10847389"/>
              <a:gd name="adj2" fmla="val 21337605"/>
            </a:avLst>
          </a:prstGeom>
          <a:ln w="19050">
            <a:solidFill>
              <a:srgbClr val="00206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Arc 69"/>
          <p:cNvSpPr/>
          <p:nvPr/>
        </p:nvSpPr>
        <p:spPr>
          <a:xfrm rot="14913926" flipH="1">
            <a:off x="-236906" y="3276365"/>
            <a:ext cx="3149308" cy="1810411"/>
          </a:xfrm>
          <a:prstGeom prst="arc">
            <a:avLst>
              <a:gd name="adj1" fmla="val 10833175"/>
              <a:gd name="adj2" fmla="val 21425878"/>
            </a:avLst>
          </a:prstGeom>
          <a:ln w="19050">
            <a:solidFill>
              <a:srgbClr val="00206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Arc 70"/>
          <p:cNvSpPr/>
          <p:nvPr/>
        </p:nvSpPr>
        <p:spPr>
          <a:xfrm rot="5400000" flipH="1">
            <a:off x="4217483" y="3818385"/>
            <a:ext cx="2773988" cy="719873"/>
          </a:xfrm>
          <a:prstGeom prst="arc">
            <a:avLst>
              <a:gd name="adj1" fmla="val 10847389"/>
              <a:gd name="adj2" fmla="val 21425878"/>
            </a:avLst>
          </a:prstGeom>
          <a:ln w="19050">
            <a:solidFill>
              <a:srgbClr val="00206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Arc 72"/>
          <p:cNvSpPr/>
          <p:nvPr/>
        </p:nvSpPr>
        <p:spPr>
          <a:xfrm rot="5400000" flipH="1">
            <a:off x="4142373" y="3749113"/>
            <a:ext cx="2963553" cy="855475"/>
          </a:xfrm>
          <a:prstGeom prst="arc">
            <a:avLst>
              <a:gd name="adj1" fmla="val 10847389"/>
              <a:gd name="adj2" fmla="val 21425878"/>
            </a:avLst>
          </a:prstGeom>
          <a:ln w="19050">
            <a:solidFill>
              <a:srgbClr val="00206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101"/>
          <p:cNvSpPr/>
          <p:nvPr/>
        </p:nvSpPr>
        <p:spPr>
          <a:xfrm>
            <a:off x="5850238" y="5287823"/>
            <a:ext cx="971832" cy="3507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Write &amp; Read</a:t>
            </a:r>
            <a:br>
              <a:rPr kumimoji="1" lang="en-US" altLang="ja-JP" sz="1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</a:br>
            <a:r>
              <a:rPr kumimoji="1" lang="en-US" altLang="ja-JP" sz="1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Control Data</a:t>
            </a:r>
            <a:endParaRPr kumimoji="1" lang="ja-JP" altLang="en-US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101"/>
          <p:cNvSpPr/>
          <p:nvPr/>
        </p:nvSpPr>
        <p:spPr>
          <a:xfrm>
            <a:off x="215252" y="5367199"/>
            <a:ext cx="971832" cy="35071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Write &amp; Read</a:t>
            </a:r>
            <a:br>
              <a:rPr kumimoji="1" lang="en-US" altLang="ja-JP" sz="1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</a:br>
            <a:r>
              <a:rPr kumimoji="1" lang="en-US" altLang="ja-JP" sz="1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Meiryo UI" panose="020B0604030504040204" pitchFamily="50" charset="-128"/>
              </a:rPr>
              <a:t>Control Data</a:t>
            </a:r>
            <a:endParaRPr kumimoji="1" lang="ja-JP" altLang="en-US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Meiryo UI" panose="020B0604030504040204" pitchFamily="50" charset="-128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03862" y="4524749"/>
            <a:ext cx="2519490" cy="553998"/>
          </a:xfrm>
          <a:prstGeom prst="rect">
            <a:avLst/>
          </a:prstGeom>
          <a:solidFill>
            <a:srgbClr val="ECECEC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00" dirty="0" smtClean="0"/>
              <a:t>RLC: Allow Secondary Volume to Read</a:t>
            </a:r>
          </a:p>
          <a:p>
            <a:r>
              <a:rPr lang="en-US" altLang="ja-JP" sz="1000" dirty="0" smtClean="0"/>
              <a:t>RLM: Allow Secondary Volume to Write and Read</a:t>
            </a:r>
          </a:p>
        </p:txBody>
      </p:sp>
    </p:spTree>
    <p:extLst>
      <p:ext uri="{BB962C8B-B14F-4D97-AF65-F5344CB8AC3E}">
        <p14:creationId xmlns:p14="http://schemas.microsoft.com/office/powerpoint/2010/main" val="18322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M Enterprise2013_PPT_template_white">
  <a:themeElements>
    <a:clrScheme name="IBM Enterprise2013_PPT_template_white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39228"/>
      </a:accent1>
      <a:accent2>
        <a:srgbClr val="00659E"/>
      </a:accent2>
      <a:accent3>
        <a:srgbClr val="FFFFFF"/>
      </a:accent3>
      <a:accent4>
        <a:srgbClr val="000000"/>
      </a:accent4>
      <a:accent5>
        <a:srgbClr val="F8C7AC"/>
      </a:accent5>
      <a:accent6>
        <a:srgbClr val="005B8F"/>
      </a:accent6>
      <a:hlink>
        <a:srgbClr val="DE741D"/>
      </a:hlink>
      <a:folHlink>
        <a:srgbClr val="008BC0"/>
      </a:folHlink>
    </a:clrScheme>
    <a:fontScheme name="Expert_integrated_systems_PureSystems_PPT_template_white_standard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pert_integrated_systems_PureSystems_PPT_template_white_standard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pert_integrated_systems_PureSystems_PPT_template_white_standard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BM Enterprise2013_PPT_template_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99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3D1F5"/>
        </a:accent1>
        <a:accent2>
          <a:srgbClr val="00649D"/>
        </a:accent2>
        <a:accent3>
          <a:srgbClr val="FFFFFF"/>
        </a:accent3>
        <a:accent4>
          <a:srgbClr val="000000"/>
        </a:accent4>
        <a:accent5>
          <a:srgbClr val="C1E5F9"/>
        </a:accent5>
        <a:accent6>
          <a:srgbClr val="005A8E"/>
        </a:accent6>
        <a:hlink>
          <a:srgbClr val="B8006E"/>
        </a:hlink>
        <a:folHlink>
          <a:srgbClr val="8CC6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BM Enterprise2013_PPT_template_whi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39228"/>
        </a:accent1>
        <a:accent2>
          <a:srgbClr val="00659E"/>
        </a:accent2>
        <a:accent3>
          <a:srgbClr val="FFFFFF"/>
        </a:accent3>
        <a:accent4>
          <a:srgbClr val="000000"/>
        </a:accent4>
        <a:accent5>
          <a:srgbClr val="F8C7AC"/>
        </a:accent5>
        <a:accent6>
          <a:srgbClr val="005B8F"/>
        </a:accent6>
        <a:hlink>
          <a:srgbClr val="DE741D"/>
        </a:hlink>
        <a:folHlink>
          <a:srgbClr val="008B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Macintosh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Calibri</vt:lpstr>
      <vt:lpstr>Meiryo UI</vt:lpstr>
      <vt:lpstr>MS PGothic</vt:lpstr>
      <vt:lpstr>ＭＳ Ｐゴシック</vt:lpstr>
      <vt:lpstr>ＭＳ 明朝</vt:lpstr>
      <vt:lpstr>Symbol</vt:lpstr>
      <vt:lpstr>Wingdings</vt:lpstr>
      <vt:lpstr>メイリオ</vt:lpstr>
      <vt:lpstr>Arial</vt:lpstr>
      <vt:lpstr>IBM Enterprise2013_PPT_template_white</vt:lpstr>
      <vt:lpstr>Symphoware Mirroring Controller’s requirement for Storage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Headline Subhead</dc:title>
  <dc:creator/>
  <cp:lastModifiedBy/>
  <cp:revision>514</cp:revision>
  <cp:lastPrinted>2016-09-12T03:35:52Z</cp:lastPrinted>
  <dcterms:created xsi:type="dcterms:W3CDTF">2012-08-03T03:01:15Z</dcterms:created>
  <dcterms:modified xsi:type="dcterms:W3CDTF">2018-05-20T23:53:51Z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000800e6040000000000010250300207f980073804f000</vt:lpwstr>
  </property>
</Properties>
</file>